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58" r:id="rId3"/>
    <p:sldId id="260" r:id="rId4"/>
    <p:sldId id="261" r:id="rId5"/>
    <p:sldId id="262" r:id="rId6"/>
    <p:sldId id="265"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49577" autoAdjust="0"/>
  </p:normalViewPr>
  <p:slideViewPr>
    <p:cSldViewPr snapToGrid="0">
      <p:cViewPr varScale="1">
        <p:scale>
          <a:sx n="57" d="100"/>
          <a:sy n="57" d="100"/>
        </p:scale>
        <p:origin x="2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A2DBD-E71D-47D8-9376-F9E9CC588A5F}" type="datetimeFigureOut">
              <a:rPr lang="en-US" smtClean="0"/>
              <a:t>12/9/23</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444C2-C924-4914-AFEE-D988C5765423}" type="slidenum">
              <a:rPr lang="en-US" smtClean="0"/>
              <a:t>‹#›</a:t>
            </a:fld>
            <a:endParaRPr lang="en-US"/>
          </a:p>
        </p:txBody>
      </p:sp>
    </p:spTree>
    <p:extLst>
      <p:ext uri="{BB962C8B-B14F-4D97-AF65-F5344CB8AC3E}">
        <p14:creationId xmlns:p14="http://schemas.microsoft.com/office/powerpoint/2010/main" val="268337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Είναι χαρά και τιμή μου να παρουσιάσω το έργο της Γιώτας Κριλή στον εκπαιδευτικό τομέα.</a:t>
            </a:r>
          </a:p>
          <a:p>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Γνωρίστηκα με τη Γιώτα το 1981, τη χρονιά που διορίστηκα ως καθηγήτρια Ελληνικών και Γαλλικών. </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Δεν γνώριζα τίποτα ως τότε για τη Γιώτα, εκτός ότι ήταν η επιμελήτρια του βιβλίου </a:t>
            </a:r>
            <a:r>
              <a:rPr lang="el-GR" sz="1200" i="1" kern="1200" dirty="0">
                <a:solidFill>
                  <a:schemeClr val="tx1"/>
                </a:solidFill>
                <a:effectLst/>
                <a:latin typeface="+mn-lt"/>
                <a:ea typeface="+mn-ea"/>
                <a:cs typeface="+mn-cs"/>
              </a:rPr>
              <a:t>100 Κείμενα</a:t>
            </a:r>
            <a:r>
              <a:rPr lang="el-GR" sz="1200" kern="1200" dirty="0">
                <a:solidFill>
                  <a:schemeClr val="tx1"/>
                </a:solidFill>
                <a:effectLst/>
                <a:latin typeface="+mn-lt"/>
                <a:ea typeface="+mn-ea"/>
                <a:cs typeface="+mn-cs"/>
              </a:rPr>
              <a:t> που μου έδωσε ένας συνάδελφος για να αρχίσω να διδάσκω τα Νεοελληνικά. </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Τότε δεν υπήρχε κατάλληλο υλικό εκτός από τη Γραμματική του Τριανταφυλλίδη! </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Από τότε μέχρι και σήμερα εκτιμώ ιδιαίτερα τη Γιώτα σαν άνθρωπο, συγγραφέα και συνάδελφο γιατί τη χαρακτηρίζει η δημιουργικότητα, η σεμνότητα, οι χαμηλοί της τόνοι, η ταπεινοφροσύνη και η συλλογική της σκέψη και πράξη</a:t>
            </a:r>
            <a:r>
              <a:rPr lang="en-US" sz="1200" kern="1200" dirty="0">
                <a:solidFill>
                  <a:schemeClr val="tx1"/>
                </a:solidFill>
                <a:effectLst/>
                <a:latin typeface="+mn-lt"/>
                <a:ea typeface="+mn-ea"/>
                <a:cs typeface="+mn-cs"/>
              </a:rPr>
              <a:t>.</a:t>
            </a:r>
          </a:p>
          <a:p>
            <a:br>
              <a:rPr lang="el-GR" sz="1200" kern="1200" dirty="0">
                <a:solidFill>
                  <a:schemeClr val="tx1"/>
                </a:solidFill>
                <a:effectLst/>
                <a:latin typeface="+mn-lt"/>
                <a:ea typeface="+mn-ea"/>
                <a:cs typeface="+mn-cs"/>
              </a:rPr>
            </a:br>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1</a:t>
            </a:fld>
            <a:endParaRPr lang="en-US"/>
          </a:p>
        </p:txBody>
      </p:sp>
    </p:spTree>
    <p:extLst>
      <p:ext uri="{BB962C8B-B14F-4D97-AF65-F5344CB8AC3E}">
        <p14:creationId xmlns:p14="http://schemas.microsoft.com/office/powerpoint/2010/main" val="171027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Από τα περιεχόμενα του πρώτου βιβλίου, θα δούμε τα ονόματα αξιόλογων συγγραφέων, ποιητών, στιχουργών και συνθετών, όπως των Ελύτη, Χατζή, Θεοδωράκη, Παπαντωνίου και πολλών άλλων.</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10</a:t>
            </a:fld>
            <a:endParaRPr lang="en-US"/>
          </a:p>
        </p:txBody>
      </p:sp>
    </p:spTree>
    <p:extLst>
      <p:ext uri="{BB962C8B-B14F-4D97-AF65-F5344CB8AC3E}">
        <p14:creationId xmlns:p14="http://schemas.microsoft.com/office/powerpoint/2010/main" val="121169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Οι ομάδες εργασίας συναντιούνταν τακτικά για τη δημιουργία ασκήσεων και δραστηριοτήτων που η Γιώτα, στη συνέχεια, επιμελήθηκε.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Η συλλογική αυτή δουλειά κατάφερε να μας δημιουργήσει το συναίσθημα της ιδιοκτησίας και της αγάπης για το αντικείμενο.</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11</a:t>
            </a:fld>
            <a:endParaRPr lang="en-US"/>
          </a:p>
        </p:txBody>
      </p:sp>
    </p:spTree>
    <p:extLst>
      <p:ext uri="{BB962C8B-B14F-4D97-AF65-F5344CB8AC3E}">
        <p14:creationId xmlns:p14="http://schemas.microsoft.com/office/powerpoint/2010/main" val="121366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Η Γιώτα έδωσε προτεραιότητα στα επόμενα δυο βιβλία… </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12</a:t>
            </a:fld>
            <a:endParaRPr lang="en-US"/>
          </a:p>
        </p:txBody>
      </p:sp>
    </p:spTree>
    <p:extLst>
      <p:ext uri="{BB962C8B-B14F-4D97-AF65-F5344CB8AC3E}">
        <p14:creationId xmlns:p14="http://schemas.microsoft.com/office/powerpoint/2010/main" val="296124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Το περιβάλλον δεν ήταν ένα θέμα πολύ προχωρημένο για εκείνη την εποχή.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Μόλις τα τελευταία χρόνια έγινε θέμα στην ευρύτερη κοινωνία και στα σχολεία.</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13</a:t>
            </a:fld>
            <a:endParaRPr lang="en-US"/>
          </a:p>
        </p:txBody>
      </p:sp>
    </p:spTree>
    <p:extLst>
      <p:ext uri="{BB962C8B-B14F-4D97-AF65-F5344CB8AC3E}">
        <p14:creationId xmlns:p14="http://schemas.microsoft.com/office/powerpoint/2010/main" val="3479757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15</a:t>
            </a:fld>
            <a:endParaRPr lang="en-US"/>
          </a:p>
        </p:txBody>
      </p:sp>
    </p:spTree>
    <p:extLst>
      <p:ext uri="{BB962C8B-B14F-4D97-AF65-F5344CB8AC3E}">
        <p14:creationId xmlns:p14="http://schemas.microsoft.com/office/powerpoint/2010/main" val="202829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Το 1987 έγινε η επίσημη παρουσίαση των βιβλίων ενώπιον του καθηγητή του Πανεπιστημίου Ιωαννίνων, Εμμανουήλ </a:t>
            </a:r>
            <a:r>
              <a:rPr lang="el-GR" sz="1200" kern="1200" dirty="0" err="1">
                <a:solidFill>
                  <a:schemeClr val="tx1"/>
                </a:solidFill>
                <a:effectLst/>
                <a:latin typeface="+mn-lt"/>
                <a:ea typeface="+mn-ea"/>
                <a:cs typeface="+mn-cs"/>
              </a:rPr>
              <a:t>Παπαθωμόπουλου</a:t>
            </a:r>
            <a:r>
              <a:rPr lang="el-GR" sz="1200" kern="1200" dirty="0">
                <a:solidFill>
                  <a:schemeClr val="tx1"/>
                </a:solidFill>
                <a:effectLst/>
                <a:latin typeface="+mn-lt"/>
                <a:ea typeface="+mn-ea"/>
                <a:cs typeface="+mn-cs"/>
              </a:rPr>
              <a:t>, και του καθηγητή του Πανεπιστημίου του Σύδνεϋ, </a:t>
            </a:r>
            <a:r>
              <a:rPr lang="el-GR" sz="1200" kern="1200" dirty="0" err="1">
                <a:solidFill>
                  <a:schemeClr val="tx1"/>
                </a:solidFill>
                <a:effectLst/>
                <a:latin typeface="+mn-lt"/>
                <a:ea typeface="+mn-ea"/>
                <a:cs typeface="+mn-cs"/>
              </a:rPr>
              <a:t>Michael</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Jeffreys</a:t>
            </a:r>
            <a:r>
              <a:rPr lang="el-G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25</a:t>
            </a:fld>
            <a:endParaRPr lang="en-US"/>
          </a:p>
        </p:txBody>
      </p:sp>
    </p:spTree>
    <p:extLst>
      <p:ext uri="{BB962C8B-B14F-4D97-AF65-F5344CB8AC3E}">
        <p14:creationId xmlns:p14="http://schemas.microsoft.com/office/powerpoint/2010/main" val="380942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kern="1200" dirty="0">
                <a:solidFill>
                  <a:schemeClr val="tx1"/>
                </a:solidFill>
                <a:effectLst/>
                <a:latin typeface="+mn-lt"/>
                <a:ea typeface="+mn-ea"/>
                <a:cs typeface="+mn-cs"/>
              </a:rPr>
              <a:t>Η Γιώτα υπήρξε για εμάς τους καθηγητές εμπνευστής και υπόδειγμα του καλού και αποτελεσματικού εκπαιδευτικού. Με τον ήρεμο αλλά δυναμικό χαρακτήρα της, καθώς και τη συλλογικότητά της, κατάφερε να αναπτύξει σε εμάς την αγάπη για τη δουλειά μας. Η αγάπη της για τη λογοτεχνία και τον πολιτισμό μάς δίδαξε τη δύναμη που έχουν αυτά για την ανάπτυξη του ανθρώπου και της ταυτότητάς του, και πώς τα χρησιμοποιούμε στο δικό μας έργο.</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26</a:t>
            </a:fld>
            <a:endParaRPr lang="en-US"/>
          </a:p>
        </p:txBody>
      </p:sp>
    </p:spTree>
    <p:extLst>
      <p:ext uri="{BB962C8B-B14F-4D97-AF65-F5344CB8AC3E}">
        <p14:creationId xmlns:p14="http://schemas.microsoft.com/office/powerpoint/2010/main" val="81303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Πολύ αργότερα έμαθα για τη δράση της Γιώτας στον τομέα της διδαχής των Αγγλικών ως δεύτερη γλώσσα.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Έπειτα από τις σπουδές της στην Αγγλική φιλολογία, η Γιώτα διορίστηκε στα δημόσια γυμνάσια για να διδάξει Αγγλικά και Αγγλικά ως δεύτερη γλώσσα, κάτι που ήταν καινούργιο την εποχή εκείνη, δηλαδή στη δεκαετία του 1970.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Οι δυσμενείς συνθήκες που επικρατούσαν στο χώρο διδασκαλίας της αγγλικής γλώσσας για τα παιδιά των μεταναστών δεν βοηθούσαν τη μάθηση, και η Γιώτα μαζί με μερικούς άλλους εκπαιδευτικούς ίδρυσαν μέσα στην Ομοσπονδία των καθηγητών, NSW </a:t>
            </a:r>
            <a:r>
              <a:rPr lang="el-GR" sz="1200" kern="1200" dirty="0" err="1">
                <a:solidFill>
                  <a:schemeClr val="tx1"/>
                </a:solidFill>
                <a:effectLst/>
                <a:latin typeface="+mn-lt"/>
                <a:ea typeface="+mn-ea"/>
                <a:cs typeface="+mn-cs"/>
              </a:rPr>
              <a:t>Teachers</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Federation</a:t>
            </a:r>
            <a:r>
              <a:rPr lang="el-GR" sz="1200" kern="1200" dirty="0">
                <a:solidFill>
                  <a:schemeClr val="tx1"/>
                </a:solidFill>
                <a:effectLst/>
                <a:latin typeface="+mn-lt"/>
                <a:ea typeface="+mn-ea"/>
                <a:cs typeface="+mn-cs"/>
              </a:rPr>
              <a:t>, μια ομάδα δράσης και κατάφεραν να γίνουν σημαντικές αλλαγές στις υποδομές των σχολείων για την αποτελεσματική διδασκαλία της Αγγλικής στα ξενόγλωσσα παιδιά. </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2</a:t>
            </a:fld>
            <a:endParaRPr lang="en-US"/>
          </a:p>
        </p:txBody>
      </p:sp>
    </p:spTree>
    <p:extLst>
      <p:ext uri="{BB962C8B-B14F-4D97-AF65-F5344CB8AC3E}">
        <p14:creationId xmlns:p14="http://schemas.microsoft.com/office/powerpoint/2010/main" val="405711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Η κυβέρνηση του </a:t>
            </a:r>
            <a:r>
              <a:rPr lang="el-GR" sz="1200" kern="1200" dirty="0" err="1">
                <a:solidFill>
                  <a:schemeClr val="tx1"/>
                </a:solidFill>
                <a:effectLst/>
                <a:latin typeface="+mn-lt"/>
                <a:ea typeface="+mn-ea"/>
                <a:cs typeface="+mn-cs"/>
              </a:rPr>
              <a:t>Gough</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Whitlam</a:t>
            </a:r>
            <a:r>
              <a:rPr lang="el-GR" sz="1200" kern="1200" dirty="0">
                <a:solidFill>
                  <a:schemeClr val="tx1"/>
                </a:solidFill>
                <a:effectLst/>
                <a:latin typeface="+mn-lt"/>
                <a:ea typeface="+mn-ea"/>
                <a:cs typeface="+mn-cs"/>
              </a:rPr>
              <a:t> 1972-75 ανέτρεψε την χρόνια πολιτική της αφομοίωσης, και προώθησε την </a:t>
            </a:r>
            <a:r>
              <a:rPr lang="el-GR" sz="1200" kern="1200" dirty="0" err="1">
                <a:solidFill>
                  <a:schemeClr val="tx1"/>
                </a:solidFill>
                <a:effectLst/>
                <a:latin typeface="+mn-lt"/>
                <a:ea typeface="+mn-ea"/>
                <a:cs typeface="+mn-cs"/>
              </a:rPr>
              <a:t>πολυπολιτισμικότητα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multiculturalism</a:t>
            </a:r>
            <a:r>
              <a:rPr lang="el-GR" sz="1200" kern="1200" dirty="0">
                <a:solidFill>
                  <a:schemeClr val="tx1"/>
                </a:solidFill>
                <a:effectLst/>
                <a:latin typeface="+mn-lt"/>
                <a:ea typeface="+mn-ea"/>
                <a:cs typeface="+mn-cs"/>
              </a:rPr>
              <a:t>) δίνοντας  την ευκαιρία στους μετανάστες να δραστηριοποιηθούν και να διεκδικήσουν τα δικαιώματά τους. Την εποχή εκείνη ιδρύθηκε η Ομάδα για την Προώθηση </a:t>
            </a:r>
            <a:r>
              <a:rPr lang="el-GR" sz="1200" kern="1200" dirty="0" err="1">
                <a:solidFill>
                  <a:schemeClr val="tx1"/>
                </a:solidFill>
                <a:effectLst/>
                <a:latin typeface="+mn-lt"/>
                <a:ea typeface="+mn-ea"/>
                <a:cs typeface="+mn-cs"/>
              </a:rPr>
              <a:t>Παροικιακών</a:t>
            </a:r>
            <a:r>
              <a:rPr lang="el-GR" sz="1200" kern="1200" dirty="0">
                <a:solidFill>
                  <a:schemeClr val="tx1"/>
                </a:solidFill>
                <a:effectLst/>
                <a:latin typeface="+mn-lt"/>
                <a:ea typeface="+mn-ea"/>
                <a:cs typeface="+mn-cs"/>
              </a:rPr>
              <a:t> Γλωσσών, </a:t>
            </a:r>
            <a:r>
              <a:rPr lang="el-GR" sz="1200" kern="1200" dirty="0" err="1">
                <a:solidFill>
                  <a:schemeClr val="tx1"/>
                </a:solidFill>
                <a:effectLst/>
                <a:latin typeface="+mn-lt"/>
                <a:ea typeface="+mn-ea"/>
                <a:cs typeface="+mn-cs"/>
              </a:rPr>
              <a:t>Group</a:t>
            </a:r>
            <a:r>
              <a:rPr lang="el-GR" sz="1200" kern="1200" dirty="0">
                <a:solidFill>
                  <a:schemeClr val="tx1"/>
                </a:solidFill>
                <a:effectLst/>
                <a:latin typeface="+mn-lt"/>
                <a:ea typeface="+mn-ea"/>
                <a:cs typeface="+mn-cs"/>
              </a:rPr>
              <a:t> for the </a:t>
            </a:r>
            <a:r>
              <a:rPr lang="el-GR" sz="1200" kern="1200" dirty="0" err="1">
                <a:solidFill>
                  <a:schemeClr val="tx1"/>
                </a:solidFill>
                <a:effectLst/>
                <a:latin typeface="+mn-lt"/>
                <a:ea typeface="+mn-ea"/>
                <a:cs typeface="+mn-cs"/>
              </a:rPr>
              <a:t>Promotion</a:t>
            </a:r>
            <a:r>
              <a:rPr lang="el-GR" sz="1200" kern="1200" dirty="0">
                <a:solidFill>
                  <a:schemeClr val="tx1"/>
                </a:solidFill>
                <a:effectLst/>
                <a:latin typeface="+mn-lt"/>
                <a:ea typeface="+mn-ea"/>
                <a:cs typeface="+mn-cs"/>
              </a:rPr>
              <a:t> of Community </a:t>
            </a:r>
            <a:r>
              <a:rPr lang="el-GR" sz="1200" kern="1200" dirty="0" err="1">
                <a:solidFill>
                  <a:schemeClr val="tx1"/>
                </a:solidFill>
                <a:effectLst/>
                <a:latin typeface="+mn-lt"/>
                <a:ea typeface="+mn-ea"/>
                <a:cs typeface="+mn-cs"/>
              </a:rPr>
              <a:t>Languages</a:t>
            </a:r>
            <a:r>
              <a:rPr lang="el-GR" sz="1200" kern="1200" dirty="0">
                <a:solidFill>
                  <a:schemeClr val="tx1"/>
                </a:solidFill>
                <a:effectLst/>
                <a:latin typeface="+mn-lt"/>
                <a:ea typeface="+mn-ea"/>
                <a:cs typeface="+mn-cs"/>
              </a:rPr>
              <a:t>, στην οποία συμμετείχαν πολλές εθνότητες, και αργότερα ιδρύθηκε ο Ελληνικός Εκπαιδευτικός Όμιλος με κύριο σκοπό την εισαγωγή και διδασκαλία </a:t>
            </a:r>
            <a:r>
              <a:rPr lang="el-GR" sz="1200" kern="1200" dirty="0" err="1">
                <a:solidFill>
                  <a:schemeClr val="tx1"/>
                </a:solidFill>
                <a:effectLst/>
                <a:latin typeface="+mn-lt"/>
                <a:ea typeface="+mn-ea"/>
                <a:cs typeface="+mn-cs"/>
              </a:rPr>
              <a:t>παροικιακών</a:t>
            </a:r>
            <a:r>
              <a:rPr lang="el-GR" sz="1200" kern="1200" dirty="0">
                <a:solidFill>
                  <a:schemeClr val="tx1"/>
                </a:solidFill>
                <a:effectLst/>
                <a:latin typeface="+mn-lt"/>
                <a:ea typeface="+mn-ea"/>
                <a:cs typeface="+mn-cs"/>
              </a:rPr>
              <a:t> γλωσσών στα δημόσια σχολεία. Η Γιώτα έπαιξε πρωτοπόρο και δραστήριο ρόλο σε αυτές τις οργανώσεις. Το μάθημα των Νεοελληνικών είναι προαιρετικό, οπότε η εισαγωγή του σε ένα σχολείο εξαρτιόταν από τη βούληση του διευθυντή και πολλών άλλων παραγόντων. Η κίνηση του Εκπαιδευτικού Ομίλου σε συνεργασία με το τμήμα των Νεοελληνικών Σπουδών στο Πανεπιστήμιο του Σύδνεϋ, το Ελληνικό </a:t>
            </a:r>
            <a:r>
              <a:rPr lang="el-GR" sz="1200" kern="1200" dirty="0" err="1">
                <a:solidFill>
                  <a:schemeClr val="tx1"/>
                </a:solidFill>
                <a:effectLst/>
                <a:latin typeface="+mn-lt"/>
                <a:ea typeface="+mn-ea"/>
                <a:cs typeface="+mn-cs"/>
              </a:rPr>
              <a:t>Παροικιακό</a:t>
            </a:r>
            <a:r>
              <a:rPr lang="el-GR" sz="1200" kern="1200" dirty="0">
                <a:solidFill>
                  <a:schemeClr val="tx1"/>
                </a:solidFill>
                <a:effectLst/>
                <a:latin typeface="+mn-lt"/>
                <a:ea typeface="+mn-ea"/>
                <a:cs typeface="+mn-cs"/>
              </a:rPr>
              <a:t> Συμβούλιο, την Ελληνική Ορθόδοξη Κοινότητα και την Ομάδα για την Προώθηση </a:t>
            </a:r>
            <a:r>
              <a:rPr lang="el-GR" sz="1200" kern="1200" dirty="0" err="1">
                <a:solidFill>
                  <a:schemeClr val="tx1"/>
                </a:solidFill>
                <a:effectLst/>
                <a:latin typeface="+mn-lt"/>
                <a:ea typeface="+mn-ea"/>
                <a:cs typeface="+mn-cs"/>
              </a:rPr>
              <a:t>Παροικιακών</a:t>
            </a:r>
            <a:r>
              <a:rPr lang="el-GR" sz="1200" kern="1200" dirty="0">
                <a:solidFill>
                  <a:schemeClr val="tx1"/>
                </a:solidFill>
                <a:effectLst/>
                <a:latin typeface="+mn-lt"/>
                <a:ea typeface="+mn-ea"/>
                <a:cs typeface="+mn-cs"/>
              </a:rPr>
              <a:t> Γλωσσών υπήρξε σημαντική. Γράφονταν μνημόνια, μαζεύονταν υπογραφές γονέων και παρουσιάζονταν στους διευθυντές σχολείων όπου φοιτούσαν πολλά Ελληνόπουλα. Πρέπει να σημειωθεί ότι στη δεκαετία του ’80 η διδασκαλία των Νεοελληνικών στα δημόσια σχολεία της Νέας Νότιας Ουαλίας γνώρισε μεγάλη άνθιση.</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3</a:t>
            </a:fld>
            <a:endParaRPr lang="en-US"/>
          </a:p>
        </p:txBody>
      </p:sp>
    </p:spTree>
    <p:extLst>
      <p:ext uri="{BB962C8B-B14F-4D97-AF65-F5344CB8AC3E}">
        <p14:creationId xmlns:p14="http://schemas.microsoft.com/office/powerpoint/2010/main" val="228765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Τα Νεοελληνικά εισήχθησαν στη Μέση Εκπαίδευση ως πειραματικό μάθημα το 1975. </a:t>
            </a:r>
          </a:p>
          <a:p>
            <a:r>
              <a:rPr lang="el-GR" sz="1200" kern="1200" dirty="0">
                <a:solidFill>
                  <a:schemeClr val="tx1"/>
                </a:solidFill>
                <a:effectLst/>
                <a:latin typeface="+mn-lt"/>
                <a:ea typeface="+mn-ea"/>
                <a:cs typeface="+mn-cs"/>
              </a:rPr>
              <a:t>Ήταν έκβαση της εδραίωσης Τμήματος Νεοελληνικών Σπουδών στο Πανεπιστήμιο του </a:t>
            </a:r>
            <a:r>
              <a:rPr lang="el-GR" sz="1200" kern="1200" dirty="0" err="1">
                <a:solidFill>
                  <a:schemeClr val="tx1"/>
                </a:solidFill>
                <a:effectLst/>
                <a:latin typeface="+mn-lt"/>
                <a:ea typeface="+mn-ea"/>
                <a:cs typeface="+mn-cs"/>
              </a:rPr>
              <a:t>Armidale</a:t>
            </a:r>
            <a:r>
              <a:rPr lang="el-GR" sz="1200" kern="1200" dirty="0">
                <a:solidFill>
                  <a:schemeClr val="tx1"/>
                </a:solidFill>
                <a:effectLst/>
                <a:latin typeface="+mn-lt"/>
                <a:ea typeface="+mn-ea"/>
                <a:cs typeface="+mn-cs"/>
              </a:rPr>
              <a:t> το 1968 και στο Πανεπιστήμιο του Σύδνεϋ το 1974. </a:t>
            </a:r>
          </a:p>
          <a:p>
            <a:r>
              <a:rPr lang="el-GR" sz="1200" kern="1200" dirty="0">
                <a:solidFill>
                  <a:schemeClr val="tx1"/>
                </a:solidFill>
                <a:effectLst/>
                <a:latin typeface="+mn-lt"/>
                <a:ea typeface="+mn-ea"/>
                <a:cs typeface="+mn-cs"/>
              </a:rPr>
              <a:t>Από τη διδαχή της Αγγλικής, η Γιώτα βρέθηκε να διδάσκει Νεοελληνικά, έπειτα από παρότρυνση του διευθυντή της. </a:t>
            </a:r>
          </a:p>
          <a:p>
            <a:r>
              <a:rPr lang="el-GR" sz="1200" kern="1200" dirty="0">
                <a:solidFill>
                  <a:schemeClr val="tx1"/>
                </a:solidFill>
                <a:effectLst/>
                <a:latin typeface="+mn-lt"/>
                <a:ea typeface="+mn-ea"/>
                <a:cs typeface="+mn-cs"/>
              </a:rPr>
              <a:t>Από τη συνέπεια που τη διακρίνει, η Γιώτα επέστρεψε στο πανεπιστήμιο για δύο ακόμη χρόνια για να παρακολουθήσει μαθήματα Νεοελληνικών ανεπίσημα ώστε να αναλάβει τον καινούργιο της ρόλο με υπευθυνότητα.</a:t>
            </a:r>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4</a:t>
            </a:fld>
            <a:endParaRPr lang="en-US"/>
          </a:p>
        </p:txBody>
      </p:sp>
    </p:spTree>
    <p:extLst>
      <p:ext uri="{BB962C8B-B14F-4D97-AF65-F5344CB8AC3E}">
        <p14:creationId xmlns:p14="http://schemas.microsoft.com/office/powerpoint/2010/main" val="155488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Η δεκαετία του 1980 ήταν για τη Γιώτα δημιουργική καθώς οι καινούργιες ανάγκες για τα Νεοελληνικά απαιτούσαν και τα απαραίτητα εργαλεία.</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5</a:t>
            </a:fld>
            <a:endParaRPr lang="en-US"/>
          </a:p>
        </p:txBody>
      </p:sp>
    </p:spTree>
    <p:extLst>
      <p:ext uri="{BB962C8B-B14F-4D97-AF65-F5344CB8AC3E}">
        <p14:creationId xmlns:p14="http://schemas.microsoft.com/office/powerpoint/2010/main" val="21587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Έτσι, η Γιώτα, που ως τότε μοίραζε στους νεοδιορισμένους συναδέλφους το υλικό που χρησιμοποιούσε με τις τάξεις της, το μάζεψε και το έκανε βιβλίο.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Τα </a:t>
            </a:r>
            <a:r>
              <a:rPr lang="el-GR" sz="1200" i="1" kern="1200" dirty="0">
                <a:solidFill>
                  <a:schemeClr val="tx1"/>
                </a:solidFill>
                <a:effectLst/>
                <a:latin typeface="+mn-lt"/>
                <a:ea typeface="+mn-ea"/>
                <a:cs typeface="+mn-cs"/>
              </a:rPr>
              <a:t>100 Κείμενα</a:t>
            </a:r>
            <a:r>
              <a:rPr lang="el-GR" sz="1200" kern="1200" dirty="0">
                <a:solidFill>
                  <a:schemeClr val="tx1"/>
                </a:solidFill>
                <a:effectLst/>
                <a:latin typeface="+mn-lt"/>
                <a:ea typeface="+mn-ea"/>
                <a:cs typeface="+mn-cs"/>
              </a:rPr>
              <a:t> ήταν για μας τους νεοδιορισμένους ένας θησαυρός!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Συμπεριλάμβανε αποσπάσματα από την ελληνική λογοτεχνία καθώς και από διάφορα δημοσιεύματα με ασκήσεις και θέματα για συζήτηση.</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6</a:t>
            </a:fld>
            <a:endParaRPr lang="en-US"/>
          </a:p>
        </p:txBody>
      </p:sp>
    </p:spTree>
    <p:extLst>
      <p:ext uri="{BB962C8B-B14F-4D97-AF65-F5344CB8AC3E}">
        <p14:creationId xmlns:p14="http://schemas.microsoft.com/office/powerpoint/2010/main" val="349580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Στις αρχές του 1982, με κάλεσαν, μαζί με άλλους συναδέλφους, σε μία συνάντηση όπου συζητήθηκε το ενδεχόμενο δημιουργίας υλικού για τους μαθητές των Νεοελληνικών στο γυμνάσιο, που όλο και πλήθαιναν.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 κλάδος </a:t>
            </a:r>
            <a:r>
              <a:rPr lang="el-GR" sz="1200" kern="1200" dirty="0" err="1">
                <a:solidFill>
                  <a:schemeClr val="tx1"/>
                </a:solidFill>
                <a:effectLst/>
                <a:latin typeface="+mn-lt"/>
                <a:ea typeface="+mn-ea"/>
                <a:cs typeface="+mn-cs"/>
              </a:rPr>
              <a:t>Πολυπολιτισμικότητας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Multiculturalism</a:t>
            </a:r>
            <a:r>
              <a:rPr lang="el-GR" sz="1200" kern="1200" dirty="0">
                <a:solidFill>
                  <a:schemeClr val="tx1"/>
                </a:solidFill>
                <a:effectLst/>
                <a:latin typeface="+mn-lt"/>
                <a:ea typeface="+mn-ea"/>
                <a:cs typeface="+mn-cs"/>
              </a:rPr>
              <a:t>) του Υπουργείου Παιδείας διέθετε χρήματα για τη δημιουργία υλικού αλλά χρειαζόταν να υποβληθεί και το ανάλογο υπόμνημα, το οποίο και έγινε.</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7</a:t>
            </a:fld>
            <a:endParaRPr lang="en-US"/>
          </a:p>
        </p:txBody>
      </p:sp>
    </p:spTree>
    <p:extLst>
      <p:ext uri="{BB962C8B-B14F-4D97-AF65-F5344CB8AC3E}">
        <p14:creationId xmlns:p14="http://schemas.microsoft.com/office/powerpoint/2010/main" val="251670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Έτσι, αποσπάστηκε η Γιώτα να επιμεληθεί την όλη δουλειά, που δεν ήταν ούτε λίγη, ούτε εύκολη.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Η Γιώτα πιστεύει στη συλλογική εργασία.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Κατάφερε να αποσπάσει την υποστήριξη αξιόλογων συνεργατών, καθώς και όλων των εκπαιδευτικών!</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8</a:t>
            </a:fld>
            <a:endParaRPr lang="en-US"/>
          </a:p>
        </p:txBody>
      </p:sp>
    </p:spTree>
    <p:extLst>
      <p:ext uri="{BB962C8B-B14F-4D97-AF65-F5344CB8AC3E}">
        <p14:creationId xmlns:p14="http://schemas.microsoft.com/office/powerpoint/2010/main" val="327336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Η εμπνευσμένη ιδέα της Γιώτας να συμπεριλάβει αποσπάσματα από έργα συγγραφέων από όλο τον κόσμο άνοιξε την πόρτα γνωριμίας με τη λογοτεχνία και τον πολιτισμό πολλών χωρών, καθώς και των ιθαγενών της Αυστραλίας.</a:t>
            </a:r>
            <a:endParaRPr lang="en-US" sz="1200" kern="1200" dirty="0">
              <a:solidFill>
                <a:schemeClr val="tx1"/>
              </a:solidFill>
              <a:effectLst/>
              <a:latin typeface="+mn-lt"/>
              <a:ea typeface="+mn-ea"/>
              <a:cs typeface="+mn-cs"/>
            </a:endParaRPr>
          </a:p>
          <a:p>
            <a:endParaRPr lang="en-US" dirty="0"/>
          </a:p>
        </p:txBody>
      </p:sp>
      <p:sp>
        <p:nvSpPr>
          <p:cNvPr id="4" name="Θέση αριθμού διαφάνειας 3"/>
          <p:cNvSpPr>
            <a:spLocks noGrp="1"/>
          </p:cNvSpPr>
          <p:nvPr>
            <p:ph type="sldNum" sz="quarter" idx="10"/>
          </p:nvPr>
        </p:nvSpPr>
        <p:spPr/>
        <p:txBody>
          <a:bodyPr/>
          <a:lstStyle/>
          <a:p>
            <a:fld id="{DCE444C2-C924-4914-AFEE-D988C5765423}" type="slidenum">
              <a:rPr lang="en-US" smtClean="0"/>
              <a:t>9</a:t>
            </a:fld>
            <a:endParaRPr lang="en-US"/>
          </a:p>
        </p:txBody>
      </p:sp>
    </p:spTree>
    <p:extLst>
      <p:ext uri="{BB962C8B-B14F-4D97-AF65-F5344CB8AC3E}">
        <p14:creationId xmlns:p14="http://schemas.microsoft.com/office/powerpoint/2010/main" val="191803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12/9/23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Γιώτα Κριλή</a:t>
            </a:r>
            <a:endParaRPr lang="en-US" dirty="0"/>
          </a:p>
        </p:txBody>
      </p:sp>
      <p:sp>
        <p:nvSpPr>
          <p:cNvPr id="6" name="Θέση περιεχομένου 5">
            <a:extLst>
              <a:ext uri="{FF2B5EF4-FFF2-40B4-BE49-F238E27FC236}">
                <a16:creationId xmlns:a16="http://schemas.microsoft.com/office/drawing/2014/main" id="{B1D45E5C-4D39-4D9A-959B-33D13C68BAEA}"/>
              </a:ext>
            </a:extLst>
          </p:cNvPr>
          <p:cNvSpPr>
            <a:spLocks noGrp="1"/>
          </p:cNvSpPr>
          <p:nvPr>
            <p:ph sz="quarter" idx="14"/>
          </p:nvPr>
        </p:nvSpPr>
        <p:spPr>
          <a:xfrm>
            <a:off x="4645152" y="3840480"/>
            <a:ext cx="3822192" cy="1502485"/>
          </a:xfrm>
        </p:spPr>
        <p:txBody>
          <a:bodyPr/>
          <a:lstStyle/>
          <a:p>
            <a:pPr marL="0" indent="0">
              <a:buNone/>
            </a:pPr>
            <a:r>
              <a:rPr lang="el-GR" dirty="0">
                <a:solidFill>
                  <a:srgbClr val="C00000"/>
                </a:solidFill>
              </a:rPr>
              <a:t>Δράση και προσφορά στο χώρο της εκπαίδευσης στην Αυστραλία</a:t>
            </a:r>
            <a:endParaRPr lang="en-US" dirty="0">
              <a:solidFill>
                <a:srgbClr val="C00000"/>
              </a:solidFill>
            </a:endParaRPr>
          </a:p>
        </p:txBody>
      </p:sp>
      <p:pic>
        <p:nvPicPr>
          <p:cNvPr id="14" name="Θέση περιεχομένου 13">
            <a:extLst>
              <a:ext uri="{FF2B5EF4-FFF2-40B4-BE49-F238E27FC236}">
                <a16:creationId xmlns:a16="http://schemas.microsoft.com/office/drawing/2014/main" id="{9E0922BC-5D93-4094-A23C-F5E0FAB5834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97859" y="2104070"/>
            <a:ext cx="2799554" cy="4341554"/>
          </a:xfrm>
        </p:spPr>
      </p:pic>
    </p:spTree>
    <p:extLst>
      <p:ext uri="{BB962C8B-B14F-4D97-AF65-F5344CB8AC3E}">
        <p14:creationId xmlns:p14="http://schemas.microsoft.com/office/powerpoint/2010/main" val="400421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a:extLst>
              <a:ext uri="{FF2B5EF4-FFF2-40B4-BE49-F238E27FC236}">
                <a16:creationId xmlns:a16="http://schemas.microsoft.com/office/drawing/2014/main" id="{5617D880-1475-4DF4-97F5-9F8CF4C17476}"/>
              </a:ext>
            </a:extLst>
          </p:cNvPr>
          <p:cNvGrpSpPr>
            <a:grpSpLocks/>
          </p:cNvGrpSpPr>
          <p:nvPr/>
        </p:nvGrpSpPr>
        <p:grpSpPr bwMode="auto">
          <a:xfrm>
            <a:off x="146304" y="0"/>
            <a:ext cx="8997696" cy="6711696"/>
            <a:chOff x="10" y="10"/>
            <a:chExt cx="7820" cy="5868"/>
          </a:xfrm>
        </p:grpSpPr>
        <p:pic>
          <p:nvPicPr>
            <p:cNvPr id="4" name="Picture 37">
              <a:extLst>
                <a:ext uri="{FF2B5EF4-FFF2-40B4-BE49-F238E27FC236}">
                  <a16:creationId xmlns:a16="http://schemas.microsoft.com/office/drawing/2014/main" id="{57D24E91-4149-40CA-9730-413084F4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 y="10"/>
              <a:ext cx="7820" cy="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8">
              <a:extLst>
                <a:ext uri="{FF2B5EF4-FFF2-40B4-BE49-F238E27FC236}">
                  <a16:creationId xmlns:a16="http://schemas.microsoft.com/office/drawing/2014/main" id="{35EFA036-C246-48B8-AB9B-AE1C60F660C5}"/>
                </a:ext>
              </a:extLst>
            </p:cNvPr>
            <p:cNvGrpSpPr>
              <a:grpSpLocks/>
            </p:cNvGrpSpPr>
            <p:nvPr/>
          </p:nvGrpSpPr>
          <p:grpSpPr bwMode="auto">
            <a:xfrm>
              <a:off x="10" y="10"/>
              <a:ext cx="7820" cy="5868"/>
              <a:chOff x="10" y="10"/>
              <a:chExt cx="7820" cy="5868"/>
            </a:xfrm>
          </p:grpSpPr>
          <p:sp>
            <p:nvSpPr>
              <p:cNvPr id="6" name="Freeform 39">
                <a:extLst>
                  <a:ext uri="{FF2B5EF4-FFF2-40B4-BE49-F238E27FC236}">
                    <a16:creationId xmlns:a16="http://schemas.microsoft.com/office/drawing/2014/main" id="{69E7E816-9772-4B85-BFD8-EA5E45C86ADA}"/>
                  </a:ext>
                </a:extLst>
              </p:cNvPr>
              <p:cNvSpPr>
                <a:spLocks/>
              </p:cNvSpPr>
              <p:nvPr/>
            </p:nvSpPr>
            <p:spPr bwMode="auto">
              <a:xfrm>
                <a:off x="10" y="10"/>
                <a:ext cx="7820" cy="5868"/>
              </a:xfrm>
              <a:custGeom>
                <a:avLst/>
                <a:gdLst>
                  <a:gd name="T0" fmla="+- 0 10 10"/>
                  <a:gd name="T1" fmla="*/ T0 w 7820"/>
                  <a:gd name="T2" fmla="+- 0 5878 10"/>
                  <a:gd name="T3" fmla="*/ 5878 h 5868"/>
                  <a:gd name="T4" fmla="+- 0 7830 10"/>
                  <a:gd name="T5" fmla="*/ T4 w 7820"/>
                  <a:gd name="T6" fmla="+- 0 5878 10"/>
                  <a:gd name="T7" fmla="*/ 5878 h 5868"/>
                  <a:gd name="T8" fmla="+- 0 7830 10"/>
                  <a:gd name="T9" fmla="*/ T8 w 7820"/>
                  <a:gd name="T10" fmla="+- 0 10 10"/>
                  <a:gd name="T11" fmla="*/ 10 h 5868"/>
                  <a:gd name="T12" fmla="+- 0 10 10"/>
                  <a:gd name="T13" fmla="*/ T12 w 7820"/>
                  <a:gd name="T14" fmla="+- 0 10 10"/>
                  <a:gd name="T15" fmla="*/ 10 h 5868"/>
                  <a:gd name="T16" fmla="+- 0 10 10"/>
                  <a:gd name="T17" fmla="*/ T16 w 7820"/>
                  <a:gd name="T18" fmla="+- 0 5878 10"/>
                  <a:gd name="T19" fmla="*/ 5878 h 5868"/>
                </a:gdLst>
                <a:ahLst/>
                <a:cxnLst>
                  <a:cxn ang="0">
                    <a:pos x="T1" y="T3"/>
                  </a:cxn>
                  <a:cxn ang="0">
                    <a:pos x="T5" y="T7"/>
                  </a:cxn>
                  <a:cxn ang="0">
                    <a:pos x="T9" y="T11"/>
                  </a:cxn>
                  <a:cxn ang="0">
                    <a:pos x="T13" y="T15"/>
                  </a:cxn>
                  <a:cxn ang="0">
                    <a:pos x="T17" y="T19"/>
                  </a:cxn>
                </a:cxnLst>
                <a:rect l="0" t="0" r="r" b="b"/>
                <a:pathLst>
                  <a:path w="7820" h="5868">
                    <a:moveTo>
                      <a:pt x="0" y="5868"/>
                    </a:moveTo>
                    <a:lnTo>
                      <a:pt x="7820" y="5868"/>
                    </a:lnTo>
                    <a:lnTo>
                      <a:pt x="7820" y="0"/>
                    </a:lnTo>
                    <a:lnTo>
                      <a:pt x="0" y="0"/>
                    </a:lnTo>
                    <a:lnTo>
                      <a:pt x="0" y="5868"/>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Tree>
    <p:extLst>
      <p:ext uri="{BB962C8B-B14F-4D97-AF65-F5344CB8AC3E}">
        <p14:creationId xmlns:p14="http://schemas.microsoft.com/office/powerpoint/2010/main" val="33368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9F40FD-0E64-4491-A5F3-63C446500235}"/>
              </a:ext>
            </a:extLst>
          </p:cNvPr>
          <p:cNvSpPr>
            <a:spLocks noGrp="1"/>
          </p:cNvSpPr>
          <p:nvPr>
            <p:ph type="title"/>
          </p:nvPr>
        </p:nvSpPr>
        <p:spPr/>
        <p:txBody>
          <a:bodyPr/>
          <a:lstStyle/>
          <a:p>
            <a:r>
              <a:rPr lang="el-GR" dirty="0"/>
              <a:t>Ομάδες εργασίας</a:t>
            </a:r>
            <a:endParaRPr lang="en-US" dirty="0"/>
          </a:p>
        </p:txBody>
      </p:sp>
      <p:pic>
        <p:nvPicPr>
          <p:cNvPr id="4" name="Εικόνα 3">
            <a:extLst>
              <a:ext uri="{FF2B5EF4-FFF2-40B4-BE49-F238E27FC236}">
                <a16:creationId xmlns:a16="http://schemas.microsoft.com/office/drawing/2014/main" id="{FFCA3AB7-9E86-495B-A0B3-028C615EB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709" y="1759323"/>
            <a:ext cx="3968581" cy="4515971"/>
          </a:xfrm>
          <a:prstGeom prst="rect">
            <a:avLst/>
          </a:prstGeom>
        </p:spPr>
      </p:pic>
    </p:spTree>
    <p:extLst>
      <p:ext uri="{BB962C8B-B14F-4D97-AF65-F5344CB8AC3E}">
        <p14:creationId xmlns:p14="http://schemas.microsoft.com/office/powerpoint/2010/main" val="110703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9A6ECC-C745-427E-BDB3-155AC55AF0BC}"/>
              </a:ext>
            </a:extLst>
          </p:cNvPr>
          <p:cNvSpPr>
            <a:spLocks noGrp="1"/>
          </p:cNvSpPr>
          <p:nvPr>
            <p:ph type="title"/>
          </p:nvPr>
        </p:nvSpPr>
        <p:spPr/>
        <p:txBody>
          <a:bodyPr/>
          <a:lstStyle/>
          <a:p>
            <a:r>
              <a:rPr lang="el-GR" dirty="0"/>
              <a:t>Το δεύτερο βιβλίο …</a:t>
            </a:r>
            <a:endParaRPr lang="en-US" dirty="0"/>
          </a:p>
        </p:txBody>
      </p:sp>
      <p:sp>
        <p:nvSpPr>
          <p:cNvPr id="4" name="Θέση περιεχομένου 3">
            <a:extLst>
              <a:ext uri="{FF2B5EF4-FFF2-40B4-BE49-F238E27FC236}">
                <a16:creationId xmlns:a16="http://schemas.microsoft.com/office/drawing/2014/main" id="{8C2285AB-45E4-4662-AAAA-53A3DF3A6AD9}"/>
              </a:ext>
            </a:extLst>
          </p:cNvPr>
          <p:cNvSpPr>
            <a:spLocks noGrp="1"/>
          </p:cNvSpPr>
          <p:nvPr>
            <p:ph sz="quarter" idx="14"/>
          </p:nvPr>
        </p:nvSpPr>
        <p:spPr>
          <a:xfrm>
            <a:off x="4789955" y="3257455"/>
            <a:ext cx="3822192" cy="1353312"/>
          </a:xfrm>
        </p:spPr>
        <p:txBody>
          <a:bodyPr/>
          <a:lstStyle/>
          <a:p>
            <a:pPr marL="0" indent="0">
              <a:buNone/>
            </a:pPr>
            <a:r>
              <a:rPr lang="en-US" b="1" dirty="0">
                <a:solidFill>
                  <a:srgbClr val="C00000"/>
                </a:solidFill>
              </a:rPr>
              <a:t>1. </a:t>
            </a:r>
            <a:r>
              <a:rPr lang="el-GR" b="1" dirty="0">
                <a:solidFill>
                  <a:srgbClr val="C00000"/>
                </a:solidFill>
              </a:rPr>
              <a:t>Οικογενειακή ζωή</a:t>
            </a:r>
            <a:endParaRPr lang="en-US" dirty="0">
              <a:solidFill>
                <a:srgbClr val="C00000"/>
              </a:solidFill>
            </a:endParaRPr>
          </a:p>
          <a:p>
            <a:pPr marL="0" indent="0">
              <a:buNone/>
            </a:pPr>
            <a:r>
              <a:rPr lang="en-US" b="1" dirty="0">
                <a:solidFill>
                  <a:srgbClr val="C00000"/>
                </a:solidFill>
              </a:rPr>
              <a:t>2. </a:t>
            </a:r>
            <a:r>
              <a:rPr lang="el-GR" b="1" dirty="0">
                <a:solidFill>
                  <a:srgbClr val="C00000"/>
                </a:solidFill>
              </a:rPr>
              <a:t>Φαντασία και τέχνη</a:t>
            </a:r>
            <a:endParaRPr lang="en-US" dirty="0">
              <a:solidFill>
                <a:srgbClr val="C00000"/>
              </a:solidFill>
            </a:endParaRPr>
          </a:p>
          <a:p>
            <a:endParaRPr lang="en-US" dirty="0"/>
          </a:p>
        </p:txBody>
      </p:sp>
      <p:sp>
        <p:nvSpPr>
          <p:cNvPr id="5" name="Oval Callout 6">
            <a:extLst>
              <a:ext uri="{FF2B5EF4-FFF2-40B4-BE49-F238E27FC236}">
                <a16:creationId xmlns:a16="http://schemas.microsoft.com/office/drawing/2014/main" id="{9AB4A34B-8A61-49F8-AE65-5D17E9F72B91}"/>
              </a:ext>
            </a:extLst>
          </p:cNvPr>
          <p:cNvSpPr>
            <a:spLocks/>
          </p:cNvSpPr>
          <p:nvPr/>
        </p:nvSpPr>
        <p:spPr>
          <a:xfrm>
            <a:off x="2324660" y="4411476"/>
            <a:ext cx="2148728" cy="1325935"/>
          </a:xfrm>
          <a:prstGeom prst="wedgeEllipseCallout">
            <a:avLst>
              <a:gd name="adj1" fmla="val -75027"/>
              <a:gd name="adj2" fmla="val -14749"/>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Times New Roman" panose="02020603050405020304" pitchFamily="18" charset="0"/>
                <a:cs typeface="Times New Roman" panose="02020603050405020304" pitchFamily="18" charset="0"/>
              </a:rPr>
              <a:t> </a:t>
            </a:r>
            <a:r>
              <a:rPr lang="el-GR" sz="1100" dirty="0">
                <a:effectLst/>
                <a:ea typeface="Times New Roman" panose="02020603050405020304" pitchFamily="18" charset="0"/>
                <a:cs typeface="Times New Roman" panose="02020603050405020304" pitchFamily="18" charset="0"/>
              </a:rPr>
              <a:t>Λεφτά </a:t>
            </a:r>
            <a:r>
              <a:rPr lang="el-GR" sz="1100" b="1" strike="sngStrike" dirty="0">
                <a:effectLst/>
                <a:ea typeface="Times New Roman" panose="02020603050405020304" pitchFamily="18" charset="0"/>
                <a:cs typeface="Times New Roman" panose="02020603050405020304" pitchFamily="18" charset="0"/>
              </a:rPr>
              <a:t>υπάρχουν </a:t>
            </a:r>
            <a:r>
              <a:rPr lang="el-GR" sz="1100" b="1"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el-GR" sz="1100" b="1" dirty="0">
                <a:solidFill>
                  <a:srgbClr val="FF0000"/>
                </a:solidFill>
                <a:effectLst/>
                <a:ea typeface="Times New Roman" panose="02020603050405020304" pitchFamily="18" charset="0"/>
                <a:cs typeface="Times New Roman" panose="02020603050405020304" pitchFamily="18" charset="0"/>
              </a:rPr>
              <a:t>δεν υπάρχουν.</a:t>
            </a:r>
            <a:endParaRPr lang="en-US" sz="1100" dirty="0">
              <a:effectLs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1000"/>
              </a:spcAft>
            </a:pPr>
            <a:r>
              <a:rPr lang="el-GR" sz="1100"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A53B395-2789-4776-8ACA-DA4DEE96B172}"/>
              </a:ext>
            </a:extLst>
          </p:cNvPr>
          <p:cNvSpPr txBox="1"/>
          <p:nvPr/>
        </p:nvSpPr>
        <p:spPr>
          <a:xfrm>
            <a:off x="869576" y="3254188"/>
            <a:ext cx="2420471" cy="523220"/>
          </a:xfrm>
          <a:prstGeom prst="rect">
            <a:avLst/>
          </a:prstGeom>
          <a:noFill/>
        </p:spPr>
        <p:txBody>
          <a:bodyPr wrap="square" rtlCol="0">
            <a:spAutoFit/>
          </a:bodyPr>
          <a:lstStyle/>
          <a:p>
            <a:r>
              <a:rPr lang="el-GR" sz="1400" dirty="0"/>
              <a:t>δεν δημοσιεύθηκε … λόγω έλλειψης επιχορήγησης</a:t>
            </a:r>
            <a:endParaRPr lang="en-US" sz="1400" dirty="0"/>
          </a:p>
        </p:txBody>
      </p:sp>
    </p:spTree>
    <p:extLst>
      <p:ext uri="{BB962C8B-B14F-4D97-AF65-F5344CB8AC3E}">
        <p14:creationId xmlns:p14="http://schemas.microsoft.com/office/powerpoint/2010/main" val="116334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5E3DEA-D565-434F-8411-A53AB83CC80E}"/>
              </a:ext>
            </a:extLst>
          </p:cNvPr>
          <p:cNvSpPr>
            <a:spLocks noGrp="1"/>
          </p:cNvSpPr>
          <p:nvPr>
            <p:ph type="title"/>
          </p:nvPr>
        </p:nvSpPr>
        <p:spPr/>
        <p:txBody>
          <a:bodyPr/>
          <a:lstStyle/>
          <a:p>
            <a:r>
              <a:rPr lang="el-GR" dirty="0"/>
              <a:t>1986 – το τρίτο βιβλίο</a:t>
            </a:r>
            <a:endParaRPr lang="en-US" dirty="0"/>
          </a:p>
        </p:txBody>
      </p:sp>
      <p:sp>
        <p:nvSpPr>
          <p:cNvPr id="4" name="Θέση περιεχομένου 3">
            <a:extLst>
              <a:ext uri="{FF2B5EF4-FFF2-40B4-BE49-F238E27FC236}">
                <a16:creationId xmlns:a16="http://schemas.microsoft.com/office/drawing/2014/main" id="{BF7EBD35-D73B-49F9-9E8C-2179FDA5F7FB}"/>
              </a:ext>
            </a:extLst>
          </p:cNvPr>
          <p:cNvSpPr>
            <a:spLocks noGrp="1"/>
          </p:cNvSpPr>
          <p:nvPr>
            <p:ph sz="quarter" idx="14"/>
          </p:nvPr>
        </p:nvSpPr>
        <p:spPr>
          <a:xfrm>
            <a:off x="5142216" y="3945635"/>
            <a:ext cx="2688336" cy="914400"/>
          </a:xfrm>
        </p:spPr>
        <p:txBody>
          <a:bodyPr/>
          <a:lstStyle/>
          <a:p>
            <a:pPr marL="0" indent="0">
              <a:buNone/>
            </a:pPr>
            <a:r>
              <a:rPr lang="el-GR" dirty="0">
                <a:solidFill>
                  <a:srgbClr val="C00000"/>
                </a:solidFill>
              </a:rPr>
              <a:t>Το περιβάλλον</a:t>
            </a:r>
            <a:endParaRPr lang="en-US" dirty="0">
              <a:solidFill>
                <a:srgbClr val="C00000"/>
              </a:solidFill>
            </a:endParaRPr>
          </a:p>
        </p:txBody>
      </p:sp>
      <p:pic>
        <p:nvPicPr>
          <p:cNvPr id="6" name="Εικόνα 5">
            <a:extLst>
              <a:ext uri="{FF2B5EF4-FFF2-40B4-BE49-F238E27FC236}">
                <a16:creationId xmlns:a16="http://schemas.microsoft.com/office/drawing/2014/main" id="{552E5040-AB0E-49DB-8B3B-3F478603F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4491">
            <a:off x="1926066" y="2010491"/>
            <a:ext cx="2733319" cy="3870288"/>
          </a:xfrm>
          <a:prstGeom prst="rect">
            <a:avLst/>
          </a:prstGeom>
        </p:spPr>
      </p:pic>
    </p:spTree>
    <p:extLst>
      <p:ext uri="{BB962C8B-B14F-4D97-AF65-F5344CB8AC3E}">
        <p14:creationId xmlns:p14="http://schemas.microsoft.com/office/powerpoint/2010/main" val="242054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6643FD8C-589A-4A00-A022-E215E912A7FD}"/>
              </a:ext>
            </a:extLst>
          </p:cNvPr>
          <p:cNvPicPr/>
          <p:nvPr/>
        </p:nvPicPr>
        <p:blipFill>
          <a:blip r:embed="rId2">
            <a:extLst>
              <a:ext uri="{28A0092B-C50C-407E-A947-70E740481C1C}">
                <a14:useLocalDpi xmlns:a14="http://schemas.microsoft.com/office/drawing/2010/main" val="0"/>
              </a:ext>
            </a:extLst>
          </a:blip>
          <a:stretch>
            <a:fillRect/>
          </a:stretch>
        </p:blipFill>
        <p:spPr>
          <a:xfrm>
            <a:off x="2554100" y="38100"/>
            <a:ext cx="4143375" cy="6819900"/>
          </a:xfrm>
          <a:prstGeom prst="rect">
            <a:avLst/>
          </a:prstGeom>
        </p:spPr>
      </p:pic>
    </p:spTree>
    <p:extLst>
      <p:ext uri="{BB962C8B-B14F-4D97-AF65-F5344CB8AC3E}">
        <p14:creationId xmlns:p14="http://schemas.microsoft.com/office/powerpoint/2010/main" val="113149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84585F-AA7D-4E49-9AEB-3DC884706799}"/>
              </a:ext>
            </a:extLst>
          </p:cNvPr>
          <p:cNvSpPr>
            <a:spLocks noGrp="1"/>
          </p:cNvSpPr>
          <p:nvPr>
            <p:ph type="title"/>
          </p:nvPr>
        </p:nvSpPr>
        <p:spPr/>
        <p:txBody>
          <a:bodyPr/>
          <a:lstStyle/>
          <a:p>
            <a:r>
              <a:rPr lang="el-GR" dirty="0"/>
              <a:t>1987 – το τέταρτο βιβλίο</a:t>
            </a:r>
            <a:endParaRPr lang="en-US" dirty="0"/>
          </a:p>
        </p:txBody>
      </p:sp>
      <p:sp>
        <p:nvSpPr>
          <p:cNvPr id="4" name="Θέση περιεχομένου 3">
            <a:extLst>
              <a:ext uri="{FF2B5EF4-FFF2-40B4-BE49-F238E27FC236}">
                <a16:creationId xmlns:a16="http://schemas.microsoft.com/office/drawing/2014/main" id="{D286D733-6CC8-4BA0-9E59-FEDC35195CD4}"/>
              </a:ext>
            </a:extLst>
          </p:cNvPr>
          <p:cNvSpPr>
            <a:spLocks noGrp="1"/>
          </p:cNvSpPr>
          <p:nvPr>
            <p:ph sz="quarter" idx="14"/>
          </p:nvPr>
        </p:nvSpPr>
        <p:spPr>
          <a:xfrm>
            <a:off x="4882896" y="3694176"/>
            <a:ext cx="3584448" cy="1280160"/>
          </a:xfrm>
        </p:spPr>
        <p:txBody>
          <a:bodyPr/>
          <a:lstStyle/>
          <a:p>
            <a:pPr marL="0" indent="0">
              <a:buNone/>
            </a:pPr>
            <a:r>
              <a:rPr lang="el-GR" dirty="0">
                <a:solidFill>
                  <a:srgbClr val="C00000"/>
                </a:solidFill>
              </a:rPr>
              <a:t>1. Βιοπάλη</a:t>
            </a:r>
          </a:p>
          <a:p>
            <a:pPr marL="0" indent="0">
              <a:buNone/>
            </a:pPr>
            <a:r>
              <a:rPr lang="el-GR" dirty="0">
                <a:solidFill>
                  <a:srgbClr val="C00000"/>
                </a:solidFill>
              </a:rPr>
              <a:t>2. Ιστορικές προσεγγίσεις</a:t>
            </a:r>
            <a:endParaRPr lang="en-US" dirty="0">
              <a:solidFill>
                <a:srgbClr val="C00000"/>
              </a:solidFill>
            </a:endParaRPr>
          </a:p>
        </p:txBody>
      </p:sp>
      <p:pic>
        <p:nvPicPr>
          <p:cNvPr id="5" name="Picture 9">
            <a:extLst>
              <a:ext uri="{FF2B5EF4-FFF2-40B4-BE49-F238E27FC236}">
                <a16:creationId xmlns:a16="http://schemas.microsoft.com/office/drawing/2014/main" id="{EFF53211-499B-484D-9A9F-F51A405CBAE1}"/>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773058">
            <a:off x="1391209" y="1707515"/>
            <a:ext cx="3295650" cy="4662170"/>
          </a:xfrm>
          <a:prstGeom prst="rect">
            <a:avLst/>
          </a:prstGeom>
        </p:spPr>
      </p:pic>
    </p:spTree>
    <p:extLst>
      <p:ext uri="{BB962C8B-B14F-4D97-AF65-F5344CB8AC3E}">
        <p14:creationId xmlns:p14="http://schemas.microsoft.com/office/powerpoint/2010/main" val="3829653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181599BC-160B-4818-8FC4-82B93DD05C17}"/>
              </a:ext>
            </a:extLst>
          </p:cNvPr>
          <p:cNvPicPr/>
          <p:nvPr/>
        </p:nvPicPr>
        <p:blipFill>
          <a:blip r:embed="rId2">
            <a:extLst>
              <a:ext uri="{28A0092B-C50C-407E-A947-70E740481C1C}">
                <a14:useLocalDpi xmlns:a14="http://schemas.microsoft.com/office/drawing/2010/main" val="0"/>
              </a:ext>
            </a:extLst>
          </a:blip>
          <a:stretch>
            <a:fillRect/>
          </a:stretch>
        </p:blipFill>
        <p:spPr>
          <a:xfrm>
            <a:off x="2619375" y="389684"/>
            <a:ext cx="3905250" cy="6257925"/>
          </a:xfrm>
          <a:prstGeom prst="rect">
            <a:avLst/>
          </a:prstGeom>
        </p:spPr>
      </p:pic>
    </p:spTree>
    <p:extLst>
      <p:ext uri="{BB962C8B-B14F-4D97-AF65-F5344CB8AC3E}">
        <p14:creationId xmlns:p14="http://schemas.microsoft.com/office/powerpoint/2010/main" val="180673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5E586-752D-472C-A8B9-7E1A0DD0CF08}"/>
              </a:ext>
            </a:extLst>
          </p:cNvPr>
          <p:cNvSpPr>
            <a:spLocks noGrp="1"/>
          </p:cNvSpPr>
          <p:nvPr>
            <p:ph type="title"/>
          </p:nvPr>
        </p:nvSpPr>
        <p:spPr/>
        <p:txBody>
          <a:bodyPr/>
          <a:lstStyle/>
          <a:p>
            <a:r>
              <a:rPr lang="el-GR" dirty="0"/>
              <a:t>Πρωτοποριακή προσέγγιση</a:t>
            </a:r>
            <a:endParaRPr lang="en-US" dirty="0"/>
          </a:p>
        </p:txBody>
      </p:sp>
      <p:sp>
        <p:nvSpPr>
          <p:cNvPr id="4" name="Θέση περιεχομένου 3">
            <a:extLst>
              <a:ext uri="{FF2B5EF4-FFF2-40B4-BE49-F238E27FC236}">
                <a16:creationId xmlns:a16="http://schemas.microsoft.com/office/drawing/2014/main" id="{238355CA-1A01-41BA-B8BF-C96F323B5F93}"/>
              </a:ext>
            </a:extLst>
          </p:cNvPr>
          <p:cNvSpPr>
            <a:spLocks noGrp="1"/>
          </p:cNvSpPr>
          <p:nvPr>
            <p:ph sz="quarter" idx="14"/>
          </p:nvPr>
        </p:nvSpPr>
        <p:spPr>
          <a:xfrm>
            <a:off x="1700784" y="2679192"/>
            <a:ext cx="6766560" cy="3447288"/>
          </a:xfrm>
        </p:spPr>
        <p:txBody>
          <a:bodyPr>
            <a:normAutofit fontScale="92500" lnSpcReduction="10000"/>
          </a:bodyPr>
          <a:lstStyle/>
          <a:p>
            <a:pPr lvl="0"/>
            <a:r>
              <a:rPr lang="el-GR" dirty="0"/>
              <a:t>Θεματικές ενότητες</a:t>
            </a:r>
            <a:endParaRPr lang="en-US" dirty="0"/>
          </a:p>
          <a:p>
            <a:pPr lvl="0"/>
            <a:r>
              <a:rPr lang="el-GR" dirty="0"/>
              <a:t>Η γλώσσα μέσα από την ελληνική και διεθνή λογοτεχνία</a:t>
            </a:r>
            <a:endParaRPr lang="en-US" dirty="0"/>
          </a:p>
          <a:p>
            <a:pPr lvl="0"/>
            <a:r>
              <a:rPr lang="el-GR" dirty="0"/>
              <a:t>Η μουσική παράδοση της Ελλάδας</a:t>
            </a:r>
            <a:endParaRPr lang="en-US" dirty="0"/>
          </a:p>
          <a:p>
            <a:pPr lvl="0"/>
            <a:r>
              <a:rPr lang="el-GR" dirty="0"/>
              <a:t>Η ιστορία της Ελλάδας και του κόσμου</a:t>
            </a:r>
            <a:endParaRPr lang="en-US" dirty="0"/>
          </a:p>
          <a:p>
            <a:pPr lvl="0"/>
            <a:r>
              <a:rPr lang="el-GR" dirty="0"/>
              <a:t>Ελληνική λαογραφία</a:t>
            </a:r>
            <a:endParaRPr lang="en-US" dirty="0"/>
          </a:p>
          <a:p>
            <a:pPr lvl="0"/>
            <a:r>
              <a:rPr lang="el-GR" dirty="0"/>
              <a:t>Σύγχρονα θέματα – κοινωνική δικαιοσύνη, αναζητήσεις των νέων, ρατσισμός, ειρήνη κ.α.</a:t>
            </a:r>
            <a:endParaRPr lang="en-US" dirty="0"/>
          </a:p>
          <a:p>
            <a:pPr lvl="0"/>
            <a:r>
              <a:rPr lang="el-GR" dirty="0"/>
              <a:t>Ποικιλία ασκήσεων και δραστηριοτήτων</a:t>
            </a:r>
            <a:endParaRPr lang="en-US" dirty="0"/>
          </a:p>
          <a:p>
            <a:endParaRPr lang="en-US" dirty="0"/>
          </a:p>
        </p:txBody>
      </p:sp>
    </p:spTree>
    <p:extLst>
      <p:ext uri="{BB962C8B-B14F-4D97-AF65-F5344CB8AC3E}">
        <p14:creationId xmlns:p14="http://schemas.microsoft.com/office/powerpoint/2010/main" val="9198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9401DC-800C-42F7-8EE9-A22A7E711285}"/>
              </a:ext>
            </a:extLst>
          </p:cNvPr>
          <p:cNvSpPr>
            <a:spLocks noGrp="1"/>
          </p:cNvSpPr>
          <p:nvPr>
            <p:ph type="title"/>
          </p:nvPr>
        </p:nvSpPr>
        <p:spPr/>
        <p:txBody>
          <a:bodyPr>
            <a:normAutofit/>
          </a:bodyPr>
          <a:lstStyle/>
          <a:p>
            <a:r>
              <a:rPr lang="el-GR" sz="2400" dirty="0"/>
              <a:t>«Η πιο εκπληκτική εικονογράφηση βιβλίου που έχω δει»</a:t>
            </a:r>
            <a:br>
              <a:rPr lang="el-GR" sz="2400" dirty="0"/>
            </a:br>
            <a:r>
              <a:rPr lang="el-GR" sz="2400" dirty="0"/>
              <a:t> - </a:t>
            </a:r>
            <a:r>
              <a:rPr lang="en-US" sz="2400" dirty="0" err="1"/>
              <a:t>Dr</a:t>
            </a:r>
            <a:r>
              <a:rPr lang="en-US" sz="2400" dirty="0"/>
              <a:t> Terry </a:t>
            </a:r>
            <a:r>
              <a:rPr lang="en-US" sz="2400" dirty="0" err="1"/>
              <a:t>Methelrll</a:t>
            </a:r>
            <a:r>
              <a:rPr lang="en-US" sz="2400" dirty="0"/>
              <a:t>, </a:t>
            </a:r>
            <a:r>
              <a:rPr lang="el-GR" sz="2400" dirty="0"/>
              <a:t>Υπουργός Παιδείας (1988-1990)</a:t>
            </a:r>
            <a:endParaRPr lang="en-US" sz="2400" dirty="0"/>
          </a:p>
        </p:txBody>
      </p:sp>
      <p:pic>
        <p:nvPicPr>
          <p:cNvPr id="4" name="Εικόνα 3">
            <a:extLst>
              <a:ext uri="{FF2B5EF4-FFF2-40B4-BE49-F238E27FC236}">
                <a16:creationId xmlns:a16="http://schemas.microsoft.com/office/drawing/2014/main" id="{5A30F71A-1AAF-41CA-9AF4-1FAFAEC80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82" y="542436"/>
            <a:ext cx="8022720" cy="5965940"/>
          </a:xfrm>
          <a:prstGeom prst="rect">
            <a:avLst/>
          </a:prstGeom>
        </p:spPr>
      </p:pic>
    </p:spTree>
    <p:extLst>
      <p:ext uri="{BB962C8B-B14F-4D97-AF65-F5344CB8AC3E}">
        <p14:creationId xmlns:p14="http://schemas.microsoft.com/office/powerpoint/2010/main" val="131170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8226CC58-D93A-4A91-8F18-C28C61C7957F}"/>
              </a:ext>
            </a:extLst>
          </p:cNvPr>
          <p:cNvPicPr/>
          <p:nvPr/>
        </p:nvPicPr>
        <p:blipFill>
          <a:blip r:embed="rId2">
            <a:extLst>
              <a:ext uri="{28A0092B-C50C-407E-A947-70E740481C1C}">
                <a14:useLocalDpi xmlns:a14="http://schemas.microsoft.com/office/drawing/2010/main" val="0"/>
              </a:ext>
            </a:extLst>
          </a:blip>
          <a:stretch>
            <a:fillRect/>
          </a:stretch>
        </p:blipFill>
        <p:spPr>
          <a:xfrm>
            <a:off x="3042676" y="830374"/>
            <a:ext cx="4600575" cy="1718945"/>
          </a:xfrm>
          <a:prstGeom prst="rect">
            <a:avLst/>
          </a:prstGeom>
        </p:spPr>
      </p:pic>
      <p:pic>
        <p:nvPicPr>
          <p:cNvPr id="6" name="Picture 15">
            <a:extLst>
              <a:ext uri="{FF2B5EF4-FFF2-40B4-BE49-F238E27FC236}">
                <a16:creationId xmlns:a16="http://schemas.microsoft.com/office/drawing/2014/main" id="{46FDAC22-7F76-4BB1-93B5-EEB2ADD07D47}"/>
              </a:ext>
            </a:extLst>
          </p:cNvPr>
          <p:cNvPicPr/>
          <p:nvPr/>
        </p:nvPicPr>
        <p:blipFill>
          <a:blip r:embed="rId3">
            <a:extLst>
              <a:ext uri="{28A0092B-C50C-407E-A947-70E740481C1C}">
                <a14:useLocalDpi xmlns:a14="http://schemas.microsoft.com/office/drawing/2010/main" val="0"/>
              </a:ext>
            </a:extLst>
          </a:blip>
          <a:stretch>
            <a:fillRect/>
          </a:stretch>
        </p:blipFill>
        <p:spPr>
          <a:xfrm rot="1288081">
            <a:off x="5017715" y="3099571"/>
            <a:ext cx="3590925" cy="3080385"/>
          </a:xfrm>
          <a:prstGeom prst="rect">
            <a:avLst/>
          </a:prstGeom>
        </p:spPr>
      </p:pic>
      <p:pic>
        <p:nvPicPr>
          <p:cNvPr id="7" name="Picture 16">
            <a:extLst>
              <a:ext uri="{FF2B5EF4-FFF2-40B4-BE49-F238E27FC236}">
                <a16:creationId xmlns:a16="http://schemas.microsoft.com/office/drawing/2014/main" id="{6B1EB244-E7C1-4BD4-A16E-4512D51CA1A2}"/>
              </a:ext>
            </a:extLst>
          </p:cNvPr>
          <p:cNvPicPr/>
          <p:nvPr/>
        </p:nvPicPr>
        <p:blipFill>
          <a:blip r:embed="rId4">
            <a:extLst>
              <a:ext uri="{28A0092B-C50C-407E-A947-70E740481C1C}">
                <a14:useLocalDpi xmlns:a14="http://schemas.microsoft.com/office/drawing/2010/main" val="0"/>
              </a:ext>
            </a:extLst>
          </a:blip>
          <a:stretch>
            <a:fillRect/>
          </a:stretch>
        </p:blipFill>
        <p:spPr>
          <a:xfrm rot="20447143">
            <a:off x="869576" y="2743201"/>
            <a:ext cx="2982558" cy="2836488"/>
          </a:xfrm>
          <a:prstGeom prst="rect">
            <a:avLst/>
          </a:prstGeom>
        </p:spPr>
      </p:pic>
    </p:spTree>
    <p:extLst>
      <p:ext uri="{BB962C8B-B14F-4D97-AF65-F5344CB8AC3E}">
        <p14:creationId xmlns:p14="http://schemas.microsoft.com/office/powerpoint/2010/main" val="235611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0F458F-0DDB-41B2-8AFB-DC264174BCB8}"/>
              </a:ext>
            </a:extLst>
          </p:cNvPr>
          <p:cNvSpPr txBox="1"/>
          <p:nvPr/>
        </p:nvSpPr>
        <p:spPr>
          <a:xfrm>
            <a:off x="3074893" y="4213412"/>
            <a:ext cx="3325907" cy="646331"/>
          </a:xfrm>
          <a:prstGeom prst="rect">
            <a:avLst/>
          </a:prstGeom>
          <a:noFill/>
        </p:spPr>
        <p:txBody>
          <a:bodyPr wrap="square" rtlCol="0">
            <a:spAutoFit/>
          </a:bodyPr>
          <a:lstStyle/>
          <a:p>
            <a:pPr algn="ctr"/>
            <a:r>
              <a:rPr lang="el-GR" dirty="0">
                <a:solidFill>
                  <a:srgbClr val="C00000"/>
                </a:solidFill>
              </a:rPr>
              <a:t>Ακτιβίστρια στο χώρο της πολυπολιτισμικής εκπαίδευσης</a:t>
            </a:r>
            <a:endParaRPr lang="en-US" dirty="0">
              <a:solidFill>
                <a:srgbClr val="C00000"/>
              </a:solidFill>
            </a:endParaRPr>
          </a:p>
        </p:txBody>
      </p:sp>
      <p:sp>
        <p:nvSpPr>
          <p:cNvPr id="3" name="TextBox 2">
            <a:extLst>
              <a:ext uri="{FF2B5EF4-FFF2-40B4-BE49-F238E27FC236}">
                <a16:creationId xmlns:a16="http://schemas.microsoft.com/office/drawing/2014/main" id="{A3CCE4E1-353D-45BD-AA18-D0A3D9B765FA}"/>
              </a:ext>
            </a:extLst>
          </p:cNvPr>
          <p:cNvSpPr txBox="1"/>
          <p:nvPr/>
        </p:nvSpPr>
        <p:spPr>
          <a:xfrm>
            <a:off x="3352800" y="2599766"/>
            <a:ext cx="2931459" cy="523220"/>
          </a:xfrm>
          <a:prstGeom prst="rect">
            <a:avLst/>
          </a:prstGeom>
          <a:noFill/>
        </p:spPr>
        <p:txBody>
          <a:bodyPr wrap="square" rtlCol="0">
            <a:spAutoFit/>
          </a:bodyPr>
          <a:lstStyle/>
          <a:p>
            <a:pPr algn="ctr"/>
            <a:r>
              <a:rPr lang="el-GR" sz="2800" dirty="0">
                <a:solidFill>
                  <a:schemeClr val="tx2">
                    <a:lumMod val="60000"/>
                    <a:lumOff val="40000"/>
                  </a:schemeClr>
                </a:solidFill>
                <a:latin typeface="Arial" panose="020B0604020202020204" pitchFamily="34" charset="0"/>
                <a:cs typeface="Arial" panose="020B0604020202020204" pitchFamily="34" charset="0"/>
              </a:rPr>
              <a:t>Δεκαετία 1970</a:t>
            </a:r>
            <a:endParaRPr lang="en-US" sz="28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36C725-F57D-4AEA-9057-4880A9EF6F14}"/>
              </a:ext>
            </a:extLst>
          </p:cNvPr>
          <p:cNvSpPr>
            <a:spLocks noGrp="1"/>
          </p:cNvSpPr>
          <p:nvPr>
            <p:ph type="title"/>
          </p:nvPr>
        </p:nvSpPr>
        <p:spPr/>
        <p:txBody>
          <a:bodyPr/>
          <a:lstStyle/>
          <a:p>
            <a:endParaRPr lang="en-US" dirty="0"/>
          </a:p>
        </p:txBody>
      </p:sp>
      <p:pic>
        <p:nvPicPr>
          <p:cNvPr id="4" name="Εικόνα 3">
            <a:extLst>
              <a:ext uri="{FF2B5EF4-FFF2-40B4-BE49-F238E27FC236}">
                <a16:creationId xmlns:a16="http://schemas.microsoft.com/office/drawing/2014/main" id="{81F19B46-9AAE-44FF-A985-0200AD137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12" y="107575"/>
            <a:ext cx="8950505" cy="6666779"/>
          </a:xfrm>
          <a:prstGeom prst="rect">
            <a:avLst/>
          </a:prstGeom>
        </p:spPr>
      </p:pic>
    </p:spTree>
    <p:extLst>
      <p:ext uri="{BB962C8B-B14F-4D97-AF65-F5344CB8AC3E}">
        <p14:creationId xmlns:p14="http://schemas.microsoft.com/office/powerpoint/2010/main" val="1506263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E706CE50-D2C7-4491-937F-15331884AF04}"/>
              </a:ext>
            </a:extLst>
          </p:cNvPr>
          <p:cNvPicPr/>
          <p:nvPr/>
        </p:nvPicPr>
        <p:blipFill>
          <a:blip r:embed="rId2">
            <a:extLst>
              <a:ext uri="{28A0092B-C50C-407E-A947-70E740481C1C}">
                <a14:useLocalDpi xmlns:a14="http://schemas.microsoft.com/office/drawing/2010/main" val="0"/>
              </a:ext>
            </a:extLst>
          </a:blip>
          <a:stretch>
            <a:fillRect/>
          </a:stretch>
        </p:blipFill>
        <p:spPr>
          <a:xfrm>
            <a:off x="2617693" y="355786"/>
            <a:ext cx="3721549" cy="3122519"/>
          </a:xfrm>
          <a:prstGeom prst="rect">
            <a:avLst/>
          </a:prstGeom>
        </p:spPr>
      </p:pic>
      <p:pic>
        <p:nvPicPr>
          <p:cNvPr id="6" name="Picture 21">
            <a:extLst>
              <a:ext uri="{FF2B5EF4-FFF2-40B4-BE49-F238E27FC236}">
                <a16:creationId xmlns:a16="http://schemas.microsoft.com/office/drawing/2014/main" id="{A0F5DA67-79DE-4957-B6D1-D78ACD230412}"/>
              </a:ext>
            </a:extLst>
          </p:cNvPr>
          <p:cNvPicPr/>
          <p:nvPr/>
        </p:nvPicPr>
        <p:blipFill>
          <a:blip r:embed="rId3">
            <a:extLst>
              <a:ext uri="{28A0092B-C50C-407E-A947-70E740481C1C}">
                <a14:useLocalDpi xmlns:a14="http://schemas.microsoft.com/office/drawing/2010/main" val="0"/>
              </a:ext>
            </a:extLst>
          </a:blip>
          <a:stretch>
            <a:fillRect/>
          </a:stretch>
        </p:blipFill>
        <p:spPr>
          <a:xfrm rot="20741414">
            <a:off x="208731" y="3292097"/>
            <a:ext cx="2738208" cy="2903213"/>
          </a:xfrm>
          <a:prstGeom prst="rect">
            <a:avLst/>
          </a:prstGeom>
        </p:spPr>
      </p:pic>
      <p:pic>
        <p:nvPicPr>
          <p:cNvPr id="7" name="Picture 22">
            <a:extLst>
              <a:ext uri="{FF2B5EF4-FFF2-40B4-BE49-F238E27FC236}">
                <a16:creationId xmlns:a16="http://schemas.microsoft.com/office/drawing/2014/main" id="{86DA9EC2-8655-49B3-A908-3498F7B06934}"/>
              </a:ext>
            </a:extLst>
          </p:cNvPr>
          <p:cNvPicPr/>
          <p:nvPr/>
        </p:nvPicPr>
        <p:blipFill>
          <a:blip r:embed="rId4">
            <a:extLst>
              <a:ext uri="{28A0092B-C50C-407E-A947-70E740481C1C}">
                <a14:useLocalDpi xmlns:a14="http://schemas.microsoft.com/office/drawing/2010/main" val="0"/>
              </a:ext>
            </a:extLst>
          </a:blip>
          <a:stretch>
            <a:fillRect/>
          </a:stretch>
        </p:blipFill>
        <p:spPr>
          <a:xfrm rot="914307">
            <a:off x="5632356" y="3305063"/>
            <a:ext cx="2809875" cy="3251200"/>
          </a:xfrm>
          <a:prstGeom prst="rect">
            <a:avLst/>
          </a:prstGeom>
        </p:spPr>
      </p:pic>
    </p:spTree>
    <p:extLst>
      <p:ext uri="{BB962C8B-B14F-4D97-AF65-F5344CB8AC3E}">
        <p14:creationId xmlns:p14="http://schemas.microsoft.com/office/powerpoint/2010/main" val="135942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44F3F5-D4A6-4FCA-809B-74100D325271}"/>
              </a:ext>
            </a:extLst>
          </p:cNvPr>
          <p:cNvSpPr>
            <a:spLocks noGrp="1"/>
          </p:cNvSpPr>
          <p:nvPr>
            <p:ph type="title"/>
          </p:nvPr>
        </p:nvSpPr>
        <p:spPr/>
        <p:txBody>
          <a:bodyPr/>
          <a:lstStyle/>
          <a:p>
            <a:endParaRPr lang="en-US" dirty="0"/>
          </a:p>
        </p:txBody>
      </p:sp>
      <p:pic>
        <p:nvPicPr>
          <p:cNvPr id="4" name="Εικόνα 3">
            <a:extLst>
              <a:ext uri="{FF2B5EF4-FFF2-40B4-BE49-F238E27FC236}">
                <a16:creationId xmlns:a16="http://schemas.microsoft.com/office/drawing/2014/main" id="{FBF970B3-D2AD-4E89-80F5-2CE6C299D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 y="62753"/>
            <a:ext cx="9021417" cy="6651029"/>
          </a:xfrm>
          <a:prstGeom prst="rect">
            <a:avLst/>
          </a:prstGeom>
        </p:spPr>
      </p:pic>
    </p:spTree>
    <p:extLst>
      <p:ext uri="{BB962C8B-B14F-4D97-AF65-F5344CB8AC3E}">
        <p14:creationId xmlns:p14="http://schemas.microsoft.com/office/powerpoint/2010/main" val="245769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AFE0BF5E-1BB7-4AC9-939E-05FB4EA3D3AA}"/>
              </a:ext>
            </a:extLst>
          </p:cNvPr>
          <p:cNvSpPr>
            <a:spLocks noGrp="1"/>
          </p:cNvSpPr>
          <p:nvPr>
            <p:ph type="title"/>
          </p:nvPr>
        </p:nvSpPr>
        <p:spPr/>
        <p:txBody>
          <a:bodyPr/>
          <a:lstStyle/>
          <a:p>
            <a:r>
              <a:rPr lang="el-GR" dirty="0"/>
              <a:t>Ποια είναι η Ιωάννα Φωκίωνος;</a:t>
            </a:r>
            <a:endParaRPr lang="en-US" dirty="0"/>
          </a:p>
        </p:txBody>
      </p:sp>
      <p:sp>
        <p:nvSpPr>
          <p:cNvPr id="6" name="TextBox 5">
            <a:extLst>
              <a:ext uri="{FF2B5EF4-FFF2-40B4-BE49-F238E27FC236}">
                <a16:creationId xmlns:a16="http://schemas.microsoft.com/office/drawing/2014/main" id="{A58DEE20-E614-4301-9F5C-CA67C2256FE2}"/>
              </a:ext>
            </a:extLst>
          </p:cNvPr>
          <p:cNvSpPr txBox="1"/>
          <p:nvPr/>
        </p:nvSpPr>
        <p:spPr>
          <a:xfrm>
            <a:off x="4787153" y="3467210"/>
            <a:ext cx="3899647" cy="1877437"/>
          </a:xfrm>
          <a:prstGeom prst="rect">
            <a:avLst/>
          </a:prstGeom>
          <a:noFill/>
        </p:spPr>
        <p:txBody>
          <a:bodyPr wrap="square" rtlCol="0">
            <a:spAutoFit/>
          </a:bodyPr>
          <a:lstStyle/>
          <a:p>
            <a:r>
              <a:rPr lang="el-GR" sz="1400" dirty="0">
                <a:solidFill>
                  <a:schemeClr val="tx2">
                    <a:lumMod val="60000"/>
                    <a:lumOff val="40000"/>
                  </a:schemeClr>
                </a:solidFill>
              </a:rPr>
              <a:t>Γεννήθηκε και μεγάλωσε στην Ελλάδα. Είναι καθηγήτρια Καλών Τεχνών. Εργάστηκε ως καθηγήτρια εικαστικών τεχνών στην Αυστραλία. Σήμερα ζει στην Ελλάδα και εργάζεται στη δευτεροβάθμια εκπαίδευση. </a:t>
            </a:r>
            <a:endParaRPr lang="en-US" sz="1400" dirty="0">
              <a:solidFill>
                <a:schemeClr val="tx2">
                  <a:lumMod val="60000"/>
                  <a:lumOff val="40000"/>
                </a:schemeClr>
              </a:solidFill>
            </a:endParaRPr>
          </a:p>
          <a:p>
            <a:r>
              <a:rPr lang="el-GR" sz="1400" dirty="0">
                <a:solidFill>
                  <a:schemeClr val="tx2">
                    <a:lumMod val="60000"/>
                    <a:lumOff val="40000"/>
                  </a:schemeClr>
                </a:solidFill>
              </a:rPr>
              <a:t>Συνεχίζει να ασχολείται με τα εικαστικά και έχει εκθέσει πολλά της έργα.</a:t>
            </a:r>
            <a:endParaRPr lang="en-US" sz="1400" dirty="0">
              <a:solidFill>
                <a:schemeClr val="tx2">
                  <a:lumMod val="60000"/>
                  <a:lumOff val="40000"/>
                </a:schemeClr>
              </a:solidFill>
            </a:endParaRPr>
          </a:p>
          <a:p>
            <a:endParaRPr lang="en-US" dirty="0"/>
          </a:p>
        </p:txBody>
      </p:sp>
      <p:pic>
        <p:nvPicPr>
          <p:cNvPr id="10" name="Θέση περιεχομένου 9">
            <a:extLst>
              <a:ext uri="{FF2B5EF4-FFF2-40B4-BE49-F238E27FC236}">
                <a16:creationId xmlns:a16="http://schemas.microsoft.com/office/drawing/2014/main" id="{FD6F1512-DFD9-4D30-959E-A9EAA22795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290" y="3011693"/>
            <a:ext cx="3369310" cy="2788472"/>
          </a:xfrm>
        </p:spPr>
      </p:pic>
    </p:spTree>
    <p:extLst>
      <p:ext uri="{BB962C8B-B14F-4D97-AF65-F5344CB8AC3E}">
        <p14:creationId xmlns:p14="http://schemas.microsoft.com/office/powerpoint/2010/main" val="2587684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95B5783-3D79-480C-99A9-ACB67546D042}"/>
              </a:ext>
            </a:extLst>
          </p:cNvPr>
          <p:cNvSpPr>
            <a:spLocks noGrp="1"/>
          </p:cNvSpPr>
          <p:nvPr>
            <p:ph idx="1"/>
          </p:nvPr>
        </p:nvSpPr>
        <p:spPr>
          <a:xfrm>
            <a:off x="5118847" y="2958353"/>
            <a:ext cx="3161553" cy="3167810"/>
          </a:xfrm>
        </p:spPr>
        <p:txBody>
          <a:bodyPr>
            <a:normAutofit lnSpcReduction="10000"/>
          </a:bodyPr>
          <a:lstStyle/>
          <a:p>
            <a:pPr marL="0" indent="0">
              <a:buNone/>
            </a:pPr>
            <a:r>
              <a:rPr lang="el-GR" sz="1300" dirty="0"/>
              <a:t>Γεννήθηκε και μεγάλωσε στην Αθήνα. Πήρε Πτυχίο Φυσικής από το Πανεπιστήμιο Πατρών. Σπούδασε Αστροφυσική και δίδαξε στο Πανεπιστήμιο της ΝΝΟ και πήρε το </a:t>
            </a:r>
            <a:r>
              <a:rPr lang="en-US" sz="1300" dirty="0"/>
              <a:t>Master of Science</a:t>
            </a:r>
            <a:r>
              <a:rPr lang="el-GR" sz="1300" dirty="0"/>
              <a:t> στην Αστροφυσική. Δίδαξε Ελληνικά σε </a:t>
            </a:r>
            <a:r>
              <a:rPr lang="el-GR" sz="1300" dirty="0" err="1"/>
              <a:t>παροικιακά</a:t>
            </a:r>
            <a:r>
              <a:rPr lang="el-GR" sz="1300" dirty="0"/>
              <a:t> σχολεία και από το 1997 ασχολείται επαγγελματικά με τη μετάφραση. Έχει διδάξει Ελληνικά σε πανεπιστημιακό επίπεδο και πρόσφατα πήρε Δίπλωμα Γλωσσικών Σπουδών και Πτυχίο </a:t>
            </a:r>
            <a:r>
              <a:rPr lang="en-US" sz="1300" dirty="0"/>
              <a:t>Master of Arts by Research</a:t>
            </a:r>
            <a:r>
              <a:rPr lang="el-GR" sz="1300" dirty="0"/>
              <a:t> από το Τμήμα Νεοελληνικών και Βυζαντινών Σπουδών του Πανεπιστημίου του Σύδνεϋ, όπου και συνεχίζει την έρευνα για το διδακτορικό της.</a:t>
            </a:r>
            <a:endParaRPr lang="en-US" sz="1300" dirty="0"/>
          </a:p>
          <a:p>
            <a:pPr marL="0" indent="0">
              <a:buNone/>
            </a:pPr>
            <a:endParaRPr lang="en-US" dirty="0"/>
          </a:p>
        </p:txBody>
      </p:sp>
      <p:sp>
        <p:nvSpPr>
          <p:cNvPr id="3" name="Τίτλος 2">
            <a:extLst>
              <a:ext uri="{FF2B5EF4-FFF2-40B4-BE49-F238E27FC236}">
                <a16:creationId xmlns:a16="http://schemas.microsoft.com/office/drawing/2014/main" id="{89E349B4-65DF-4E57-A810-64B0D5187D2E}"/>
              </a:ext>
            </a:extLst>
          </p:cNvPr>
          <p:cNvSpPr>
            <a:spLocks noGrp="1"/>
          </p:cNvSpPr>
          <p:nvPr>
            <p:ph type="title"/>
          </p:nvPr>
        </p:nvSpPr>
        <p:spPr/>
        <p:txBody>
          <a:bodyPr/>
          <a:lstStyle/>
          <a:p>
            <a:r>
              <a:rPr lang="el-GR" dirty="0"/>
              <a:t>Ποια είναι η Σοφία </a:t>
            </a:r>
            <a:r>
              <a:rPr lang="el-GR" dirty="0" err="1"/>
              <a:t>Σακελλή</a:t>
            </a:r>
            <a:endParaRPr lang="en-US" dirty="0"/>
          </a:p>
        </p:txBody>
      </p:sp>
      <p:pic>
        <p:nvPicPr>
          <p:cNvPr id="5" name="Εικόνα 4">
            <a:extLst>
              <a:ext uri="{FF2B5EF4-FFF2-40B4-BE49-F238E27FC236}">
                <a16:creationId xmlns:a16="http://schemas.microsoft.com/office/drawing/2014/main" id="{8B1012FD-8DE6-4995-A98A-DC1854A0D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16" y="2958352"/>
            <a:ext cx="4467809" cy="3167811"/>
          </a:xfrm>
          <a:prstGeom prst="rect">
            <a:avLst/>
          </a:prstGeom>
        </p:spPr>
      </p:pic>
    </p:spTree>
    <p:extLst>
      <p:ext uri="{BB962C8B-B14F-4D97-AF65-F5344CB8AC3E}">
        <p14:creationId xmlns:p14="http://schemas.microsoft.com/office/powerpoint/2010/main" val="3278243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D846CD-BE91-47CB-A8AA-0D7177D05DDE}"/>
              </a:ext>
            </a:extLst>
          </p:cNvPr>
          <p:cNvSpPr>
            <a:spLocks noGrp="1"/>
          </p:cNvSpPr>
          <p:nvPr>
            <p:ph type="title"/>
          </p:nvPr>
        </p:nvSpPr>
        <p:spPr/>
        <p:txBody>
          <a:bodyPr/>
          <a:lstStyle/>
          <a:p>
            <a:r>
              <a:rPr lang="el-GR" dirty="0"/>
              <a:t>Η παρουσίαση των βιβλίων</a:t>
            </a:r>
            <a:endParaRPr lang="en-US" dirty="0"/>
          </a:p>
        </p:txBody>
      </p:sp>
      <p:pic>
        <p:nvPicPr>
          <p:cNvPr id="4" name="Εικόνα 3">
            <a:extLst>
              <a:ext uri="{FF2B5EF4-FFF2-40B4-BE49-F238E27FC236}">
                <a16:creationId xmlns:a16="http://schemas.microsoft.com/office/drawing/2014/main" id="{1BE00BC8-DE89-4229-8A10-DA9BBBF0A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37" y="1984561"/>
            <a:ext cx="4001845" cy="3918472"/>
          </a:xfrm>
          <a:prstGeom prst="rect">
            <a:avLst/>
          </a:prstGeom>
        </p:spPr>
      </p:pic>
      <p:pic>
        <p:nvPicPr>
          <p:cNvPr id="6" name="Εικόνα 5">
            <a:extLst>
              <a:ext uri="{FF2B5EF4-FFF2-40B4-BE49-F238E27FC236}">
                <a16:creationId xmlns:a16="http://schemas.microsoft.com/office/drawing/2014/main" id="{22F53D2A-0E6D-4D6A-B1DE-2FBFC1372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424" y="2181784"/>
            <a:ext cx="4374776" cy="3996190"/>
          </a:xfrm>
          <a:prstGeom prst="rect">
            <a:avLst/>
          </a:prstGeom>
        </p:spPr>
      </p:pic>
    </p:spTree>
    <p:extLst>
      <p:ext uri="{BB962C8B-B14F-4D97-AF65-F5344CB8AC3E}">
        <p14:creationId xmlns:p14="http://schemas.microsoft.com/office/powerpoint/2010/main" val="79776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14BD507-84C6-4BE8-8781-120FF1C9CB22}"/>
              </a:ext>
            </a:extLst>
          </p:cNvPr>
          <p:cNvSpPr>
            <a:spLocks noGrp="1"/>
          </p:cNvSpPr>
          <p:nvPr>
            <p:ph idx="1"/>
          </p:nvPr>
        </p:nvSpPr>
        <p:spPr/>
        <p:txBody>
          <a:bodyPr/>
          <a:lstStyle/>
          <a:p>
            <a:r>
              <a:rPr lang="el-GR" dirty="0"/>
              <a:t>Επιτροπές του </a:t>
            </a:r>
            <a:r>
              <a:rPr lang="en-US" dirty="0"/>
              <a:t>Board of Studies </a:t>
            </a:r>
            <a:r>
              <a:rPr lang="el-GR" dirty="0"/>
              <a:t>για τη δημιουργία αναλυτικών προγραμμάτων για τα Νεοελληνικά.</a:t>
            </a:r>
          </a:p>
          <a:p>
            <a:r>
              <a:rPr lang="el-GR" dirty="0"/>
              <a:t>Εξεταστική επιτροπή για το </a:t>
            </a:r>
            <a:r>
              <a:rPr lang="en-US" dirty="0"/>
              <a:t>HSC.</a:t>
            </a:r>
          </a:p>
          <a:p>
            <a:r>
              <a:rPr lang="el-GR" dirty="0"/>
              <a:t>Υπεύθυνη λειτουργίας της βαθμολόγησης του </a:t>
            </a:r>
            <a:r>
              <a:rPr lang="en-US" dirty="0"/>
              <a:t>HSC.</a:t>
            </a:r>
          </a:p>
          <a:p>
            <a:r>
              <a:rPr lang="el-GR" dirty="0"/>
              <a:t>Δίδαξε το μάθημα μεθοδολογίας για τη διδασκαλία των Νεοελληνικών στο Πανεπιστήμιο του Σύδνεϋ.</a:t>
            </a:r>
            <a:endParaRPr lang="en-US" dirty="0"/>
          </a:p>
        </p:txBody>
      </p:sp>
      <p:sp>
        <p:nvSpPr>
          <p:cNvPr id="3" name="Τίτλος 2">
            <a:extLst>
              <a:ext uri="{FF2B5EF4-FFF2-40B4-BE49-F238E27FC236}">
                <a16:creationId xmlns:a16="http://schemas.microsoft.com/office/drawing/2014/main" id="{043529B0-E366-44C6-83D9-0E4A205837D8}"/>
              </a:ext>
            </a:extLst>
          </p:cNvPr>
          <p:cNvSpPr>
            <a:spLocks noGrp="1"/>
          </p:cNvSpPr>
          <p:nvPr>
            <p:ph type="title"/>
          </p:nvPr>
        </p:nvSpPr>
        <p:spPr/>
        <p:txBody>
          <a:bodyPr/>
          <a:lstStyle/>
          <a:p>
            <a:r>
              <a:rPr lang="el-GR" dirty="0"/>
              <a:t>Άλλες δραστηριότητες</a:t>
            </a:r>
            <a:endParaRPr lang="en-US" dirty="0"/>
          </a:p>
        </p:txBody>
      </p:sp>
    </p:spTree>
    <p:extLst>
      <p:ext uri="{BB962C8B-B14F-4D97-AF65-F5344CB8AC3E}">
        <p14:creationId xmlns:p14="http://schemas.microsoft.com/office/powerpoint/2010/main" val="280856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ECE1EFC1-668A-40AA-86D6-38DC38D976A2}"/>
              </a:ext>
            </a:extLst>
          </p:cNvPr>
          <p:cNvSpPr>
            <a:spLocks noGrp="1"/>
          </p:cNvSpPr>
          <p:nvPr>
            <p:ph idx="1"/>
          </p:nvPr>
        </p:nvSpPr>
        <p:spPr>
          <a:xfrm>
            <a:off x="907925" y="2119656"/>
            <a:ext cx="5932144" cy="3450696"/>
          </a:xfrm>
        </p:spPr>
        <p:txBody>
          <a:bodyPr>
            <a:normAutofit fontScale="92500" lnSpcReduction="20000"/>
          </a:bodyPr>
          <a:lstStyle/>
          <a:p>
            <a:pPr marL="0" indent="0">
              <a:buNone/>
            </a:pPr>
            <a:r>
              <a:rPr lang="en-US" sz="1600" dirty="0">
                <a:solidFill>
                  <a:srgbClr val="C00000"/>
                </a:solidFill>
                <a:latin typeface="Arial" panose="020B0604020202020204" pitchFamily="34" charset="0"/>
                <a:cs typeface="Arial" panose="020B0604020202020204" pitchFamily="34" charset="0"/>
              </a:rPr>
              <a:t>Irene </a:t>
            </a:r>
            <a:r>
              <a:rPr lang="en-US" sz="1600" dirty="0" err="1">
                <a:solidFill>
                  <a:srgbClr val="C00000"/>
                </a:solidFill>
                <a:latin typeface="Arial" panose="020B0604020202020204" pitchFamily="34" charset="0"/>
                <a:cs typeface="Arial" panose="020B0604020202020204" pitchFamily="34" charset="0"/>
              </a:rPr>
              <a:t>Hionis</a:t>
            </a:r>
            <a:endParaRPr lang="en-US" sz="1600" dirty="0">
              <a:solidFill>
                <a:srgbClr val="C00000"/>
              </a:solidFill>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In my formative years, I thought </a:t>
            </a:r>
            <a:r>
              <a:rPr lang="en-US" sz="1600" dirty="0" err="1">
                <a:latin typeface="Arial" panose="020B0604020202020204" pitchFamily="34" charset="0"/>
                <a:cs typeface="Arial" panose="020B0604020202020204" pitchFamily="34" charset="0"/>
              </a:rPr>
              <a:t>Yota</a:t>
            </a:r>
            <a:r>
              <a:rPr lang="en-US" sz="1600" dirty="0">
                <a:latin typeface="Arial" panose="020B0604020202020204" pitchFamily="34" charset="0"/>
                <a:cs typeface="Arial" panose="020B0604020202020204" pitchFamily="34" charset="0"/>
              </a:rPr>
              <a:t> was a very resourceful woman who had worked very hard to equip herself with the most precious gift that most Greek migrant women of her generation did not have and that was Education. She was a wonderful role model because she worked very hard to improve herself and inspire others to follow.</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She had resilience and calmness about her that I admired. Liked the idea of a woman, who was close in age with my own mother, taking charge of her own destiny. It was inspiring working with her.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I congratulate </a:t>
            </a:r>
            <a:r>
              <a:rPr lang="en-US" sz="1600" dirty="0" err="1">
                <a:latin typeface="Arial" panose="020B0604020202020204" pitchFamily="34" charset="0"/>
                <a:cs typeface="Arial" panose="020B0604020202020204" pitchFamily="34" charset="0"/>
              </a:rPr>
              <a:t>Yota</a:t>
            </a:r>
            <a:r>
              <a:rPr lang="en-US" sz="1600" dirty="0">
                <a:latin typeface="Arial" panose="020B0604020202020204" pitchFamily="34" charset="0"/>
                <a:cs typeface="Arial" panose="020B0604020202020204" pitchFamily="34" charset="0"/>
              </a:rPr>
              <a:t> wholeheartedly for this well-deserved.</a:t>
            </a:r>
          </a:p>
          <a:p>
            <a:pPr marL="0" indent="0">
              <a:buNone/>
            </a:pPr>
            <a:endParaRPr lang="en-US" sz="1600" dirty="0"/>
          </a:p>
        </p:txBody>
      </p:sp>
      <p:sp>
        <p:nvSpPr>
          <p:cNvPr id="3" name="Τίτλος 2">
            <a:extLst>
              <a:ext uri="{FF2B5EF4-FFF2-40B4-BE49-F238E27FC236}">
                <a16:creationId xmlns:a16="http://schemas.microsoft.com/office/drawing/2014/main" id="{28A4C4A6-D8DB-4588-80E1-F3C6263E44A3}"/>
              </a:ext>
            </a:extLst>
          </p:cNvPr>
          <p:cNvSpPr>
            <a:spLocks noGrp="1"/>
          </p:cNvSpPr>
          <p:nvPr>
            <p:ph type="title"/>
          </p:nvPr>
        </p:nvSpPr>
        <p:spPr/>
        <p:txBody>
          <a:bodyPr/>
          <a:lstStyle/>
          <a:p>
            <a:r>
              <a:rPr lang="el-GR" dirty="0"/>
              <a:t>Οι συνάδελφοι θυμούνται</a:t>
            </a:r>
            <a:endParaRPr lang="en-US" dirty="0"/>
          </a:p>
        </p:txBody>
      </p:sp>
    </p:spTree>
    <p:extLst>
      <p:ext uri="{BB962C8B-B14F-4D97-AF65-F5344CB8AC3E}">
        <p14:creationId xmlns:p14="http://schemas.microsoft.com/office/powerpoint/2010/main" val="1296132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E5A278A1-7FB0-4E30-A2B2-256BE68C17A8}"/>
              </a:ext>
            </a:extLst>
          </p:cNvPr>
          <p:cNvSpPr>
            <a:spLocks noGrp="1"/>
          </p:cNvSpPr>
          <p:nvPr>
            <p:ph idx="1"/>
          </p:nvPr>
        </p:nvSpPr>
        <p:spPr>
          <a:xfrm>
            <a:off x="898962" y="2137585"/>
            <a:ext cx="5950073" cy="3450696"/>
          </a:xfrm>
        </p:spPr>
        <p:txBody>
          <a:bodyPr>
            <a:normAutofit fontScale="70000" lnSpcReduction="20000"/>
          </a:bodyPr>
          <a:lstStyle/>
          <a:p>
            <a:pPr marL="0" indent="0">
              <a:buNone/>
            </a:pPr>
            <a:r>
              <a:rPr lang="en-US" sz="2200" dirty="0">
                <a:solidFill>
                  <a:srgbClr val="C00000"/>
                </a:solidFill>
                <a:latin typeface="Arial" panose="020B0604020202020204" pitchFamily="34" charset="0"/>
                <a:cs typeface="Arial" panose="020B0604020202020204" pitchFamily="34" charset="0"/>
              </a:rPr>
              <a:t>Bella </a:t>
            </a:r>
            <a:r>
              <a:rPr lang="en-US" sz="2200" dirty="0" err="1">
                <a:solidFill>
                  <a:srgbClr val="C00000"/>
                </a:solidFill>
                <a:latin typeface="Arial" panose="020B0604020202020204" pitchFamily="34" charset="0"/>
                <a:cs typeface="Arial" panose="020B0604020202020204" pitchFamily="34" charset="0"/>
              </a:rPr>
              <a:t>Yannopoulos</a:t>
            </a:r>
            <a:endParaRPr lang="en-US" sz="2200" dirty="0">
              <a:solidFill>
                <a:srgbClr val="C00000"/>
              </a:solidFill>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Working with </a:t>
            </a:r>
            <a:r>
              <a:rPr lang="en-US" sz="2200" dirty="0" err="1">
                <a:latin typeface="Arial" panose="020B0604020202020204" pitchFamily="34" charset="0"/>
                <a:cs typeface="Arial" panose="020B0604020202020204" pitchFamily="34" charset="0"/>
              </a:rPr>
              <a:t>Yota</a:t>
            </a:r>
            <a:r>
              <a:rPr lang="en-US" sz="2200" dirty="0">
                <a:latin typeface="Arial" panose="020B0604020202020204" pitchFamily="34" charset="0"/>
                <a:cs typeface="Arial" panose="020B0604020202020204" pitchFamily="34" charset="0"/>
              </a:rPr>
              <a:t> on “</a:t>
            </a:r>
            <a:r>
              <a:rPr lang="el-GR" sz="2200" dirty="0">
                <a:latin typeface="Arial" panose="020B0604020202020204" pitchFamily="34" charset="0"/>
                <a:cs typeface="Arial" panose="020B0604020202020204" pitchFamily="34" charset="0"/>
              </a:rPr>
              <a:t>Κοντά στη Γλώσσα</a:t>
            </a:r>
            <a:r>
              <a:rPr lang="en-US" sz="2200" dirty="0">
                <a:latin typeface="Arial" panose="020B0604020202020204" pitchFamily="34" charset="0"/>
                <a:cs typeface="Arial" panose="020B0604020202020204" pitchFamily="34" charset="0"/>
              </a:rPr>
              <a:t>”</a:t>
            </a:r>
            <a:r>
              <a:rPr lang="el-GR"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was an extraordinary learning experience.</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She choreographed teams of teachers to work on what she had   developed and she trusted our judgement and professionalism and allowed the work to evolve without micromanaging. In those workshop, she was encouraging, supportive and calm.</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She nurtured Greek and promoted it in practical and sustainable ways. Her method of harnessing the power of literature to reveal the interconnectedness of language and culture was elegant and valid as teaching tool.</a:t>
            </a:r>
          </a:p>
          <a:p>
            <a:pPr marL="0" indent="0">
              <a:buNone/>
            </a:pPr>
            <a:endParaRPr lang="en-US" sz="2900" dirty="0"/>
          </a:p>
          <a:p>
            <a:pPr marL="0" indent="0">
              <a:buNone/>
            </a:pPr>
            <a:endParaRPr lang="en-US" dirty="0"/>
          </a:p>
        </p:txBody>
      </p:sp>
      <p:sp>
        <p:nvSpPr>
          <p:cNvPr id="3" name="Τίτλος 2">
            <a:extLst>
              <a:ext uri="{FF2B5EF4-FFF2-40B4-BE49-F238E27FC236}">
                <a16:creationId xmlns:a16="http://schemas.microsoft.com/office/drawing/2014/main" id="{23C646AD-7651-47A7-8933-C5040F71F051}"/>
              </a:ext>
            </a:extLst>
          </p:cNvPr>
          <p:cNvSpPr>
            <a:spLocks noGrp="1"/>
          </p:cNvSpPr>
          <p:nvPr>
            <p:ph type="title"/>
          </p:nvPr>
        </p:nvSpPr>
        <p:spPr>
          <a:xfrm>
            <a:off x="457200" y="338327"/>
            <a:ext cx="8229600" cy="1239461"/>
          </a:xfrm>
        </p:spPr>
        <p:txBody>
          <a:bodyPr>
            <a:normAutofit/>
          </a:bodyPr>
          <a:lstStyle/>
          <a:p>
            <a:r>
              <a:rPr lang="el-GR" dirty="0"/>
              <a:t>Οι συνάδελφοι θυμούνται</a:t>
            </a:r>
            <a:endParaRPr lang="en-US" dirty="0"/>
          </a:p>
        </p:txBody>
      </p:sp>
    </p:spTree>
    <p:extLst>
      <p:ext uri="{BB962C8B-B14F-4D97-AF65-F5344CB8AC3E}">
        <p14:creationId xmlns:p14="http://schemas.microsoft.com/office/powerpoint/2010/main" val="97663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002554-EF83-4365-B6D5-6FCC8E0EB0A8}"/>
              </a:ext>
            </a:extLst>
          </p:cNvPr>
          <p:cNvSpPr>
            <a:spLocks noGrp="1"/>
          </p:cNvSpPr>
          <p:nvPr>
            <p:ph type="title"/>
          </p:nvPr>
        </p:nvSpPr>
        <p:spPr>
          <a:xfrm>
            <a:off x="1873625" y="1721224"/>
            <a:ext cx="5504330" cy="2266336"/>
          </a:xfrm>
        </p:spPr>
        <p:txBody>
          <a:bodyPr>
            <a:normAutofit fontScale="90000"/>
          </a:bodyPr>
          <a:lstStyle/>
          <a:p>
            <a:r>
              <a:rPr lang="el-GR" sz="3600" dirty="0"/>
              <a:t>Δραστηριοποίηση και αγώνας για την εισαγωγή των νεοελληνικών στη δημόσια παιδεία</a:t>
            </a:r>
            <a:endParaRPr lang="en-US" sz="3600" dirty="0"/>
          </a:p>
        </p:txBody>
      </p:sp>
      <p:sp>
        <p:nvSpPr>
          <p:cNvPr id="3" name="Θέση κειμένου 2">
            <a:extLst>
              <a:ext uri="{FF2B5EF4-FFF2-40B4-BE49-F238E27FC236}">
                <a16:creationId xmlns:a16="http://schemas.microsoft.com/office/drawing/2014/main" id="{387FA991-3B2B-4A63-A641-C085734E0B82}"/>
              </a:ext>
            </a:extLst>
          </p:cNvPr>
          <p:cNvSpPr>
            <a:spLocks noGrp="1"/>
          </p:cNvSpPr>
          <p:nvPr>
            <p:ph type="body" idx="1"/>
          </p:nvPr>
        </p:nvSpPr>
        <p:spPr>
          <a:xfrm>
            <a:off x="1093694" y="708213"/>
            <a:ext cx="6284260" cy="331694"/>
          </a:xfrm>
        </p:spPr>
        <p:txBody>
          <a:bodyPr>
            <a:normAutofit fontScale="92500" lnSpcReduction="20000"/>
          </a:bodyPr>
          <a:lstStyle/>
          <a:p>
            <a:endParaRPr lang="en-US" dirty="0"/>
          </a:p>
        </p:txBody>
      </p:sp>
    </p:spTree>
    <p:extLst>
      <p:ext uri="{BB962C8B-B14F-4D97-AF65-F5344CB8AC3E}">
        <p14:creationId xmlns:p14="http://schemas.microsoft.com/office/powerpoint/2010/main" val="358494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4C0C5C-BD9F-4DF4-843F-52261118860B}"/>
              </a:ext>
            </a:extLst>
          </p:cNvPr>
          <p:cNvSpPr>
            <a:spLocks noGrp="1"/>
          </p:cNvSpPr>
          <p:nvPr>
            <p:ph type="title"/>
          </p:nvPr>
        </p:nvSpPr>
        <p:spPr/>
        <p:txBody>
          <a:bodyPr>
            <a:normAutofit fontScale="90000"/>
          </a:bodyPr>
          <a:lstStyle/>
          <a:p>
            <a:r>
              <a:rPr lang="el-GR" dirty="0"/>
              <a:t>Εισαγωγή των Νέων Ελληνικών στη δημόσια εκπαίδευση</a:t>
            </a:r>
            <a:endParaRPr lang="en-US" dirty="0"/>
          </a:p>
        </p:txBody>
      </p:sp>
      <p:sp>
        <p:nvSpPr>
          <p:cNvPr id="3" name="Θέση κειμένου 2">
            <a:extLst>
              <a:ext uri="{FF2B5EF4-FFF2-40B4-BE49-F238E27FC236}">
                <a16:creationId xmlns:a16="http://schemas.microsoft.com/office/drawing/2014/main" id="{F6F28D38-61AE-43F3-9CB2-BE01D6D6E07E}"/>
              </a:ext>
            </a:extLst>
          </p:cNvPr>
          <p:cNvSpPr>
            <a:spLocks noGrp="1"/>
          </p:cNvSpPr>
          <p:nvPr>
            <p:ph type="body" idx="1"/>
          </p:nvPr>
        </p:nvSpPr>
        <p:spPr>
          <a:xfrm>
            <a:off x="1367365" y="762000"/>
            <a:ext cx="6417734" cy="833718"/>
          </a:xfrm>
        </p:spPr>
        <p:txBody>
          <a:bodyPr>
            <a:normAutofit lnSpcReduction="10000"/>
          </a:bodyPr>
          <a:lstStyle/>
          <a:p>
            <a:r>
              <a:rPr lang="el-GR" sz="5400" dirty="0"/>
              <a:t>1975</a:t>
            </a:r>
            <a:endParaRPr lang="en-US" sz="5400" dirty="0"/>
          </a:p>
        </p:txBody>
      </p:sp>
    </p:spTree>
    <p:extLst>
      <p:ext uri="{BB962C8B-B14F-4D97-AF65-F5344CB8AC3E}">
        <p14:creationId xmlns:p14="http://schemas.microsoft.com/office/powerpoint/2010/main" val="158635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628EFC-A25E-4548-A62C-4B8D9EA1E7F8}"/>
              </a:ext>
            </a:extLst>
          </p:cNvPr>
          <p:cNvSpPr>
            <a:spLocks noGrp="1"/>
          </p:cNvSpPr>
          <p:nvPr>
            <p:ph type="title"/>
          </p:nvPr>
        </p:nvSpPr>
        <p:spPr/>
        <p:txBody>
          <a:bodyPr>
            <a:normAutofit/>
          </a:bodyPr>
          <a:lstStyle/>
          <a:p>
            <a:r>
              <a:rPr lang="el-GR" sz="4000" dirty="0"/>
              <a:t>Δημιουργία υλικού για τα Νεοελληνικά</a:t>
            </a:r>
            <a:endParaRPr lang="en-US" sz="4000" dirty="0"/>
          </a:p>
        </p:txBody>
      </p:sp>
      <p:sp>
        <p:nvSpPr>
          <p:cNvPr id="3" name="Θέση κειμένου 2">
            <a:extLst>
              <a:ext uri="{FF2B5EF4-FFF2-40B4-BE49-F238E27FC236}">
                <a16:creationId xmlns:a16="http://schemas.microsoft.com/office/drawing/2014/main" id="{E53B8762-29A9-4D3B-A271-48E5E0C78BE9}"/>
              </a:ext>
            </a:extLst>
          </p:cNvPr>
          <p:cNvSpPr>
            <a:spLocks noGrp="1"/>
          </p:cNvSpPr>
          <p:nvPr>
            <p:ph type="body" idx="1"/>
          </p:nvPr>
        </p:nvSpPr>
        <p:spPr>
          <a:xfrm>
            <a:off x="1367365" y="841249"/>
            <a:ext cx="6417734" cy="950976"/>
          </a:xfrm>
        </p:spPr>
        <p:txBody>
          <a:bodyPr>
            <a:normAutofit/>
          </a:bodyPr>
          <a:lstStyle/>
          <a:p>
            <a:r>
              <a:rPr lang="el-GR" sz="5400" dirty="0"/>
              <a:t>Δεκαετία 1980</a:t>
            </a:r>
            <a:endParaRPr lang="en-US" sz="5400" dirty="0"/>
          </a:p>
        </p:txBody>
      </p:sp>
    </p:spTree>
    <p:extLst>
      <p:ext uri="{BB962C8B-B14F-4D97-AF65-F5344CB8AC3E}">
        <p14:creationId xmlns:p14="http://schemas.microsoft.com/office/powerpoint/2010/main" val="10206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1FFA91-C6C9-43D8-B91B-C67AB8BFBB18}"/>
              </a:ext>
            </a:extLst>
          </p:cNvPr>
          <p:cNvSpPr>
            <a:spLocks noGrp="1"/>
          </p:cNvSpPr>
          <p:nvPr>
            <p:ph type="title"/>
          </p:nvPr>
        </p:nvSpPr>
        <p:spPr/>
        <p:txBody>
          <a:bodyPr/>
          <a:lstStyle/>
          <a:p>
            <a:endParaRPr lang="en-US" dirty="0"/>
          </a:p>
        </p:txBody>
      </p:sp>
      <p:sp>
        <p:nvSpPr>
          <p:cNvPr id="3" name="Θέση περιεχομένου 2">
            <a:extLst>
              <a:ext uri="{FF2B5EF4-FFF2-40B4-BE49-F238E27FC236}">
                <a16:creationId xmlns:a16="http://schemas.microsoft.com/office/drawing/2014/main" id="{65A9FC61-DAAD-4CE5-B16B-37DE0CC55E26}"/>
              </a:ext>
            </a:extLst>
          </p:cNvPr>
          <p:cNvSpPr>
            <a:spLocks noGrp="1"/>
          </p:cNvSpPr>
          <p:nvPr>
            <p:ph sz="quarter" idx="13"/>
          </p:nvPr>
        </p:nvSpPr>
        <p:spPr>
          <a:xfrm>
            <a:off x="676655" y="2679192"/>
            <a:ext cx="3182113" cy="813816"/>
          </a:xfrm>
        </p:spPr>
        <p:txBody>
          <a:bodyPr>
            <a:noAutofit/>
          </a:bodyPr>
          <a:lstStyle/>
          <a:p>
            <a:r>
              <a:rPr lang="en-US" sz="3200" dirty="0">
                <a:latin typeface="Arial" panose="020B0604020202020204" pitchFamily="34" charset="0"/>
                <a:cs typeface="Arial" panose="020B0604020202020204" pitchFamily="34" charset="0"/>
              </a:rPr>
              <a:t>100 KEIMENA</a:t>
            </a:r>
          </a:p>
        </p:txBody>
      </p:sp>
      <p:sp>
        <p:nvSpPr>
          <p:cNvPr id="4" name="Θέση περιεχομένου 3">
            <a:extLst>
              <a:ext uri="{FF2B5EF4-FFF2-40B4-BE49-F238E27FC236}">
                <a16:creationId xmlns:a16="http://schemas.microsoft.com/office/drawing/2014/main" id="{ED9CA53C-55DE-41F1-B318-C7F3F41676AC}"/>
              </a:ext>
            </a:extLst>
          </p:cNvPr>
          <p:cNvSpPr>
            <a:spLocks noGrp="1"/>
          </p:cNvSpPr>
          <p:nvPr>
            <p:ph sz="quarter" idx="14"/>
          </p:nvPr>
        </p:nvSpPr>
        <p:spPr>
          <a:xfrm>
            <a:off x="676655" y="4912658"/>
            <a:ext cx="2729933" cy="1213821"/>
          </a:xfrm>
        </p:spPr>
        <p:txBody>
          <a:bodyPr>
            <a:normAutofit/>
          </a:bodyPr>
          <a:lstStyle/>
          <a:p>
            <a:pPr marL="0" indent="0">
              <a:buNone/>
            </a:pPr>
            <a:r>
              <a:rPr lang="el-GR" sz="1600" dirty="0"/>
              <a:t>Πηγή χρηματοδότησης </a:t>
            </a:r>
            <a:r>
              <a:rPr lang="en-US" sz="1600" dirty="0"/>
              <a:t>Assisted Schools </a:t>
            </a:r>
            <a:r>
              <a:rPr lang="en-US" sz="1600" dirty="0" err="1"/>
              <a:t>Programme</a:t>
            </a:r>
            <a:r>
              <a:rPr lang="en-US" sz="1600" dirty="0"/>
              <a:t> NSW Department of Education 1980</a:t>
            </a:r>
          </a:p>
        </p:txBody>
      </p:sp>
      <p:pic>
        <p:nvPicPr>
          <p:cNvPr id="6" name="Εικόνα 5">
            <a:extLst>
              <a:ext uri="{FF2B5EF4-FFF2-40B4-BE49-F238E27FC236}">
                <a16:creationId xmlns:a16="http://schemas.microsoft.com/office/drawing/2014/main" id="{3D987CB9-F105-49FC-8CD3-9FD943972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4172">
            <a:off x="5060329" y="1862405"/>
            <a:ext cx="2770363" cy="4359402"/>
          </a:xfrm>
          <a:prstGeom prst="rect">
            <a:avLst/>
          </a:prstGeom>
        </p:spPr>
      </p:pic>
    </p:spTree>
    <p:extLst>
      <p:ext uri="{BB962C8B-B14F-4D97-AF65-F5344CB8AC3E}">
        <p14:creationId xmlns:p14="http://schemas.microsoft.com/office/powerpoint/2010/main" val="105327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A4533E-F56A-4ECA-9D16-E5567860A5CD}"/>
              </a:ext>
            </a:extLst>
          </p:cNvPr>
          <p:cNvSpPr>
            <a:spLocks noGrp="1"/>
          </p:cNvSpPr>
          <p:nvPr>
            <p:ph type="ctrTitle"/>
          </p:nvPr>
        </p:nvSpPr>
        <p:spPr>
          <a:xfrm>
            <a:off x="2008094" y="1013012"/>
            <a:ext cx="4876800" cy="3684494"/>
          </a:xfrm>
        </p:spPr>
        <p:txBody>
          <a:bodyPr>
            <a:normAutofit/>
          </a:bodyPr>
          <a:lstStyle/>
          <a:p>
            <a:r>
              <a:rPr lang="el-GR" sz="3600" dirty="0"/>
              <a:t>Κοντά στη Γλώσσα</a:t>
            </a:r>
            <a:br>
              <a:rPr lang="el-GR" dirty="0"/>
            </a:br>
            <a:br>
              <a:rPr lang="en-US" sz="2800" dirty="0"/>
            </a:br>
            <a:br>
              <a:rPr lang="el-GR" sz="2000" dirty="0"/>
            </a:br>
            <a:r>
              <a:rPr lang="el-GR" sz="2000" dirty="0"/>
              <a:t>Σειρά βιβλίων για την εκμάθηση της Νεοελληνικής γλώσσας στο γυμνάσιο</a:t>
            </a:r>
            <a:br>
              <a:rPr lang="el-GR" sz="2000" dirty="0"/>
            </a:br>
            <a:r>
              <a:rPr lang="el-GR" sz="1600" dirty="0"/>
              <a:t>καθώς και συνοδευτικό ακουστικό υλικό</a:t>
            </a:r>
            <a:br>
              <a:rPr lang="en-US" sz="1600" dirty="0"/>
            </a:br>
            <a:br>
              <a:rPr lang="en-US" sz="1600" dirty="0"/>
            </a:br>
            <a:br>
              <a:rPr lang="el-GR" sz="2000" dirty="0"/>
            </a:br>
            <a:r>
              <a:rPr lang="el-GR" sz="2000" dirty="0"/>
              <a:t>1984-1987</a:t>
            </a:r>
            <a:endParaRPr lang="en-US" sz="2000" dirty="0"/>
          </a:p>
        </p:txBody>
      </p:sp>
      <p:sp>
        <p:nvSpPr>
          <p:cNvPr id="3" name="Υπότιτλος 2">
            <a:extLst>
              <a:ext uri="{FF2B5EF4-FFF2-40B4-BE49-F238E27FC236}">
                <a16:creationId xmlns:a16="http://schemas.microsoft.com/office/drawing/2014/main" id="{23D1CEC5-D357-4EC4-AD46-3B6C7A77F756}"/>
              </a:ext>
            </a:extLst>
          </p:cNvPr>
          <p:cNvSpPr>
            <a:spLocks noGrp="1"/>
          </p:cNvSpPr>
          <p:nvPr>
            <p:ph type="subTitle" idx="1"/>
          </p:nvPr>
        </p:nvSpPr>
        <p:spPr>
          <a:xfrm>
            <a:off x="1371600" y="5853953"/>
            <a:ext cx="6400800" cy="788894"/>
          </a:xfrm>
        </p:spPr>
        <p:txBody>
          <a:bodyPr>
            <a:normAutofit/>
          </a:bodyPr>
          <a:lstStyle/>
          <a:p>
            <a:r>
              <a:rPr lang="el-GR" sz="1400" dirty="0">
                <a:solidFill>
                  <a:schemeClr val="tx1"/>
                </a:solidFill>
              </a:rPr>
              <a:t>Χορηγός</a:t>
            </a:r>
          </a:p>
          <a:p>
            <a:r>
              <a:rPr lang="en-US" sz="1400" dirty="0">
                <a:solidFill>
                  <a:schemeClr val="tx1"/>
                </a:solidFill>
              </a:rPr>
              <a:t>NSW Multicultural Education Co-ordinating Committee</a:t>
            </a:r>
          </a:p>
        </p:txBody>
      </p:sp>
    </p:spTree>
    <p:extLst>
      <p:ext uri="{BB962C8B-B14F-4D97-AF65-F5344CB8AC3E}">
        <p14:creationId xmlns:p14="http://schemas.microsoft.com/office/powerpoint/2010/main" val="356821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1DEF5F-C507-40BB-8B48-8819F116E7CC}"/>
              </a:ext>
            </a:extLst>
          </p:cNvPr>
          <p:cNvSpPr>
            <a:spLocks noGrp="1"/>
          </p:cNvSpPr>
          <p:nvPr>
            <p:ph type="title"/>
          </p:nvPr>
        </p:nvSpPr>
        <p:spPr/>
        <p:txBody>
          <a:bodyPr/>
          <a:lstStyle/>
          <a:p>
            <a:r>
              <a:rPr lang="el-GR" dirty="0"/>
              <a:t>Συλλογική εργασία</a:t>
            </a:r>
            <a:endParaRPr lang="en-US" dirty="0"/>
          </a:p>
        </p:txBody>
      </p:sp>
      <p:sp>
        <p:nvSpPr>
          <p:cNvPr id="3" name="Θέση περιεχομένου 2">
            <a:extLst>
              <a:ext uri="{FF2B5EF4-FFF2-40B4-BE49-F238E27FC236}">
                <a16:creationId xmlns:a16="http://schemas.microsoft.com/office/drawing/2014/main" id="{95C7EB7A-E221-4521-B836-474BA8879136}"/>
              </a:ext>
            </a:extLst>
          </p:cNvPr>
          <p:cNvSpPr>
            <a:spLocks noGrp="1"/>
          </p:cNvSpPr>
          <p:nvPr>
            <p:ph sz="quarter" idx="13"/>
          </p:nvPr>
        </p:nvSpPr>
        <p:spPr>
          <a:xfrm>
            <a:off x="873879" y="2697121"/>
            <a:ext cx="3294709" cy="3447288"/>
          </a:xfrm>
        </p:spPr>
        <p:txBody>
          <a:bodyPr>
            <a:normAutofit/>
          </a:bodyPr>
          <a:lstStyle/>
          <a:p>
            <a:pPr marL="0" indent="0">
              <a:buNone/>
            </a:pPr>
            <a:r>
              <a:rPr lang="el-GR" sz="1800" dirty="0">
                <a:solidFill>
                  <a:srgbClr val="C00000"/>
                </a:solidFill>
              </a:rPr>
              <a:t>Γιώτα Κριλή</a:t>
            </a:r>
          </a:p>
          <a:p>
            <a:pPr marL="0" indent="0">
              <a:buNone/>
            </a:pPr>
            <a:r>
              <a:rPr lang="el-GR" sz="1800" dirty="0"/>
              <a:t>Επιλογή και επιμέλεια υλικού, ασκήσεις</a:t>
            </a:r>
          </a:p>
          <a:p>
            <a:pPr marL="0" indent="0">
              <a:buNone/>
            </a:pPr>
            <a:endParaRPr lang="el-GR" sz="1800" dirty="0"/>
          </a:p>
          <a:p>
            <a:pPr marL="0" indent="0">
              <a:buNone/>
            </a:pPr>
            <a:r>
              <a:rPr lang="el-GR" sz="1800" dirty="0">
                <a:solidFill>
                  <a:srgbClr val="C00000"/>
                </a:solidFill>
              </a:rPr>
              <a:t>Σοφία </a:t>
            </a:r>
            <a:r>
              <a:rPr lang="el-GR" sz="1800" dirty="0" err="1">
                <a:solidFill>
                  <a:srgbClr val="C00000"/>
                </a:solidFill>
              </a:rPr>
              <a:t>Σακελλή</a:t>
            </a:r>
            <a:endParaRPr lang="el-GR" sz="1800" dirty="0">
              <a:solidFill>
                <a:srgbClr val="C00000"/>
              </a:solidFill>
            </a:endParaRPr>
          </a:p>
          <a:p>
            <a:pPr marL="0" indent="0">
              <a:buNone/>
            </a:pPr>
            <a:r>
              <a:rPr lang="el-GR" sz="1800" dirty="0"/>
              <a:t>Συντακτική επιμέλεια</a:t>
            </a:r>
          </a:p>
          <a:p>
            <a:pPr marL="0" indent="0">
              <a:buNone/>
            </a:pPr>
            <a:endParaRPr lang="el-GR" sz="1800" dirty="0"/>
          </a:p>
          <a:p>
            <a:pPr marL="0" indent="0">
              <a:buNone/>
            </a:pPr>
            <a:r>
              <a:rPr lang="el-GR" sz="1800" dirty="0">
                <a:solidFill>
                  <a:srgbClr val="C00000"/>
                </a:solidFill>
              </a:rPr>
              <a:t>Ιωάννα Φωκίωνος</a:t>
            </a:r>
          </a:p>
          <a:p>
            <a:pPr marL="0" indent="0">
              <a:buNone/>
            </a:pPr>
            <a:r>
              <a:rPr lang="el-GR" sz="1800" dirty="0"/>
              <a:t>Εικονογράφηση</a:t>
            </a:r>
            <a:endParaRPr lang="en-US" sz="1800" dirty="0"/>
          </a:p>
        </p:txBody>
      </p:sp>
      <p:sp>
        <p:nvSpPr>
          <p:cNvPr id="4" name="Θέση περιεχομένου 3">
            <a:extLst>
              <a:ext uri="{FF2B5EF4-FFF2-40B4-BE49-F238E27FC236}">
                <a16:creationId xmlns:a16="http://schemas.microsoft.com/office/drawing/2014/main" id="{B79B99C4-B35F-4835-9F51-9514A0BA9ECA}"/>
              </a:ext>
            </a:extLst>
          </p:cNvPr>
          <p:cNvSpPr>
            <a:spLocks noGrp="1"/>
          </p:cNvSpPr>
          <p:nvPr>
            <p:ph sz="quarter" idx="14"/>
          </p:nvPr>
        </p:nvSpPr>
        <p:spPr>
          <a:xfrm>
            <a:off x="5191999" y="4007224"/>
            <a:ext cx="3028636" cy="1470212"/>
          </a:xfrm>
        </p:spPr>
        <p:txBody>
          <a:bodyPr>
            <a:normAutofit/>
          </a:bodyPr>
          <a:lstStyle/>
          <a:p>
            <a:pPr marL="0" indent="0">
              <a:buNone/>
            </a:pPr>
            <a:r>
              <a:rPr lang="el-GR" sz="1700" dirty="0">
                <a:solidFill>
                  <a:srgbClr val="C00000"/>
                </a:solidFill>
              </a:rPr>
              <a:t>Καθώς και ομάδες εργασίας αποτελούμενες από δεκάδες εκπαιδευτικούς</a:t>
            </a:r>
            <a:endParaRPr lang="en-US" sz="1700" dirty="0">
              <a:solidFill>
                <a:srgbClr val="C00000"/>
              </a:solidFill>
            </a:endParaRPr>
          </a:p>
        </p:txBody>
      </p:sp>
    </p:spTree>
    <p:extLst>
      <p:ext uri="{BB962C8B-B14F-4D97-AF65-F5344CB8AC3E}">
        <p14:creationId xmlns:p14="http://schemas.microsoft.com/office/powerpoint/2010/main" val="203769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C00DD25D-E886-4B2A-8826-BD3B339EC258}"/>
              </a:ext>
            </a:extLst>
          </p:cNvPr>
          <p:cNvSpPr>
            <a:spLocks noGrp="1"/>
          </p:cNvSpPr>
          <p:nvPr>
            <p:ph idx="1"/>
          </p:nvPr>
        </p:nvSpPr>
        <p:spPr>
          <a:xfrm>
            <a:off x="4572000" y="3877055"/>
            <a:ext cx="2779776" cy="1408177"/>
          </a:xfrm>
        </p:spPr>
        <p:txBody>
          <a:bodyPr/>
          <a:lstStyle/>
          <a:p>
            <a:pPr marL="0" indent="0">
              <a:buNone/>
            </a:pPr>
            <a:r>
              <a:rPr lang="el-GR" dirty="0">
                <a:solidFill>
                  <a:srgbClr val="C00000"/>
                </a:solidFill>
              </a:rPr>
              <a:t>1. Αγάπη και φιλία</a:t>
            </a:r>
          </a:p>
          <a:p>
            <a:pPr marL="0" indent="0">
              <a:buNone/>
            </a:pPr>
            <a:r>
              <a:rPr lang="el-GR" dirty="0">
                <a:solidFill>
                  <a:srgbClr val="C00000"/>
                </a:solidFill>
              </a:rPr>
              <a:t>2. Κοινωνική ζωή</a:t>
            </a:r>
            <a:endParaRPr lang="en-US" dirty="0">
              <a:solidFill>
                <a:srgbClr val="C00000"/>
              </a:solidFill>
            </a:endParaRPr>
          </a:p>
        </p:txBody>
      </p:sp>
      <p:sp>
        <p:nvSpPr>
          <p:cNvPr id="3" name="Τίτλος 2">
            <a:extLst>
              <a:ext uri="{FF2B5EF4-FFF2-40B4-BE49-F238E27FC236}">
                <a16:creationId xmlns:a16="http://schemas.microsoft.com/office/drawing/2014/main" id="{13A25062-C409-433C-8170-346B3DC293EC}"/>
              </a:ext>
            </a:extLst>
          </p:cNvPr>
          <p:cNvSpPr>
            <a:spLocks noGrp="1"/>
          </p:cNvSpPr>
          <p:nvPr>
            <p:ph type="title"/>
          </p:nvPr>
        </p:nvSpPr>
        <p:spPr/>
        <p:txBody>
          <a:bodyPr/>
          <a:lstStyle/>
          <a:p>
            <a:r>
              <a:rPr lang="el-GR" dirty="0"/>
              <a:t>1984 </a:t>
            </a:r>
            <a:r>
              <a:rPr lang="en-US" dirty="0"/>
              <a:t>-</a:t>
            </a:r>
            <a:r>
              <a:rPr lang="el-GR" dirty="0"/>
              <a:t> το πρώτο βιβλίο!</a:t>
            </a:r>
            <a:endParaRPr lang="en-US" dirty="0"/>
          </a:p>
        </p:txBody>
      </p:sp>
      <p:pic>
        <p:nvPicPr>
          <p:cNvPr id="5" name="Εικόνα 4">
            <a:extLst>
              <a:ext uri="{FF2B5EF4-FFF2-40B4-BE49-F238E27FC236}">
                <a16:creationId xmlns:a16="http://schemas.microsoft.com/office/drawing/2014/main" id="{7F51943C-6133-4353-AE02-6C00204B9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10" y="1882588"/>
            <a:ext cx="3125331" cy="4446494"/>
          </a:xfrm>
          <a:prstGeom prst="rect">
            <a:avLst/>
          </a:prstGeom>
        </p:spPr>
      </p:pic>
    </p:spTree>
    <p:extLst>
      <p:ext uri="{BB962C8B-B14F-4D97-AF65-F5344CB8AC3E}">
        <p14:creationId xmlns:p14="http://schemas.microsoft.com/office/powerpoint/2010/main" val="2990895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301</TotalTime>
  <Words>1609</Words>
  <Application>Microsoft Macintosh PowerPoint</Application>
  <PresentationFormat>On-screen Show (4:3)</PresentationFormat>
  <Paragraphs>127</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Candara</vt:lpstr>
      <vt:lpstr>Symbol</vt:lpstr>
      <vt:lpstr>Waveform</vt:lpstr>
      <vt:lpstr>Γιώτα Κριλή</vt:lpstr>
      <vt:lpstr>PowerPoint Presentation</vt:lpstr>
      <vt:lpstr>Δραστηριοποίηση και αγώνας για την εισαγωγή των νεοελληνικών στη δημόσια παιδεία</vt:lpstr>
      <vt:lpstr>Εισαγωγή των Νέων Ελληνικών στη δημόσια εκπαίδευση</vt:lpstr>
      <vt:lpstr>Δημιουργία υλικού για τα Νεοελληνικά</vt:lpstr>
      <vt:lpstr>PowerPoint Presentation</vt:lpstr>
      <vt:lpstr>Κοντά στη Γλώσσα   Σειρά βιβλίων για την εκμάθηση της Νεοελληνικής γλώσσας στο γυμνάσιο καθώς και συνοδευτικό ακουστικό υλικό   1984-1987</vt:lpstr>
      <vt:lpstr>Συλλογική εργασία</vt:lpstr>
      <vt:lpstr>1984 - το πρώτο βιβλίο!</vt:lpstr>
      <vt:lpstr>PowerPoint Presentation</vt:lpstr>
      <vt:lpstr>Ομάδες εργασίας</vt:lpstr>
      <vt:lpstr>Το δεύτερο βιβλίο …</vt:lpstr>
      <vt:lpstr>1986 – το τρίτο βιβλίο</vt:lpstr>
      <vt:lpstr>PowerPoint Presentation</vt:lpstr>
      <vt:lpstr>1987 – το τέταρτο βιβλίο</vt:lpstr>
      <vt:lpstr>PowerPoint Presentation</vt:lpstr>
      <vt:lpstr>Πρωτοποριακή προσέγγιση</vt:lpstr>
      <vt:lpstr>«Η πιο εκπληκτική εικονογράφηση βιβλίου που έχω δει»  - Dr Terry Methelrll, Υπουργός Παιδείας (1988-1990)</vt:lpstr>
      <vt:lpstr>PowerPoint Presentation</vt:lpstr>
      <vt:lpstr>PowerPoint Presentation</vt:lpstr>
      <vt:lpstr>PowerPoint Presentation</vt:lpstr>
      <vt:lpstr>PowerPoint Presentation</vt:lpstr>
      <vt:lpstr>Ποια είναι η Ιωάννα Φωκίωνος;</vt:lpstr>
      <vt:lpstr>Ποια είναι η Σοφία Σακελλή</vt:lpstr>
      <vt:lpstr>Η παρουσίαση των βιβλίων</vt:lpstr>
      <vt:lpstr>Άλλες δραστηριότητες</vt:lpstr>
      <vt:lpstr>Οι συνάδελφοι θυμούνται</vt:lpstr>
      <vt:lpstr>Οι συνάδελφοι θυμούνται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Kostas</dc:creator>
  <cp:lastModifiedBy>Sophia Kevans</cp:lastModifiedBy>
  <cp:revision>50</cp:revision>
  <dcterms:created xsi:type="dcterms:W3CDTF">2014-09-16T21:41:51Z</dcterms:created>
  <dcterms:modified xsi:type="dcterms:W3CDTF">2023-12-09T10:53:26Z</dcterms:modified>
</cp:coreProperties>
</file>